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77" r:id="rId4"/>
    <p:sldId id="274" r:id="rId5"/>
    <p:sldId id="276" r:id="rId6"/>
    <p:sldId id="273" r:id="rId7"/>
    <p:sldId id="272" r:id="rId8"/>
    <p:sldId id="257" r:id="rId9"/>
    <p:sldId id="258" r:id="rId10"/>
    <p:sldId id="259" r:id="rId11"/>
    <p:sldId id="260" r:id="rId12"/>
    <p:sldId id="278" r:id="rId13"/>
    <p:sldId id="261" r:id="rId14"/>
    <p:sldId id="262" r:id="rId15"/>
    <p:sldId id="279" r:id="rId16"/>
    <p:sldId id="280" r:id="rId17"/>
    <p:sldId id="263" r:id="rId18"/>
    <p:sldId id="264" r:id="rId19"/>
    <p:sldId id="286" r:id="rId20"/>
    <p:sldId id="265" r:id="rId21"/>
    <p:sldId id="282" r:id="rId22"/>
    <p:sldId id="287" r:id="rId23"/>
    <p:sldId id="266" r:id="rId24"/>
    <p:sldId id="283" r:id="rId25"/>
    <p:sldId id="288" r:id="rId26"/>
    <p:sldId id="267" r:id="rId27"/>
    <p:sldId id="284" r:id="rId28"/>
    <p:sldId id="289" r:id="rId29"/>
    <p:sldId id="268" r:id="rId30"/>
    <p:sldId id="285" r:id="rId31"/>
    <p:sldId id="290" r:id="rId32"/>
    <p:sldId id="294" r:id="rId33"/>
    <p:sldId id="291" r:id="rId34"/>
    <p:sldId id="292" r:id="rId35"/>
    <p:sldId id="293" r:id="rId3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spung\Desktop\Workers%20Comp%20Data%202009%205%20yr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tats%20for%20All%20Claims%20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hari's%20Master%20with%20Macro%20Sta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TRENDS%20BY%20YR-BY%20P.O.-%20ALL%20CLAIM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spung\Desktop\Workers%20Comp%20Data%202009%205%20y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spung\Desktop\Workers%20Comp%20Data%202009%205%20y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spung\Desktop\Workers%20Comp%20Data%202009%205%20y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tats%20for%20All%20Claims%20PowerPoin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tats%20for%20All%20Claims%20PowerPoin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tats%20for%20All%20Claims%20PowerPoin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ebula2.washington.edu\uw\groups\riskmgmt\Claims\SortMaster%20Reports\LC%20Sortmaster%20Reports\SS\SS-WC%20claims-5%20years-all%20dept%20then%20sort%20out%201-21-10\stats%20for%20All%20Claims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5118332666044225E-2"/>
          <c:y val="0.21869298432290632"/>
          <c:w val="0.88645791369102311"/>
          <c:h val="0.60841025080198308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'Claim Rates per 100 FTE'!$A$5:$A$14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'Claim Rates per 100 FTE'!$B$5:$B$14</c:f>
              <c:numCache>
                <c:formatCode>General</c:formatCode>
                <c:ptCount val="10"/>
                <c:pt idx="0">
                  <c:v>4.7</c:v>
                </c:pt>
                <c:pt idx="1">
                  <c:v>4.5</c:v>
                </c:pt>
                <c:pt idx="2">
                  <c:v>4.5999999999999996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3.8</c:v>
                </c:pt>
                <c:pt idx="6">
                  <c:v>3.5</c:v>
                </c:pt>
                <c:pt idx="7">
                  <c:v>3.4</c:v>
                </c:pt>
                <c:pt idx="8">
                  <c:v>2.9</c:v>
                </c:pt>
                <c:pt idx="9">
                  <c:v>2.1</c:v>
                </c:pt>
              </c:numCache>
            </c:numRef>
          </c:val>
        </c:ser>
        <c:axId val="67126400"/>
        <c:axId val="67127936"/>
      </c:barChart>
      <c:catAx>
        <c:axId val="67126400"/>
        <c:scaling>
          <c:orientation val="minMax"/>
        </c:scaling>
        <c:axPos val="b"/>
        <c:numFmt formatCode="General" sourceLinked="1"/>
        <c:tickLblPos val="nextTo"/>
        <c:crossAx val="67127936"/>
        <c:crosses val="autoZero"/>
        <c:auto val="1"/>
        <c:lblAlgn val="ctr"/>
        <c:lblOffset val="100"/>
      </c:catAx>
      <c:valAx>
        <c:axId val="67127936"/>
        <c:scaling>
          <c:orientation val="minMax"/>
        </c:scaling>
        <c:axPos val="l"/>
        <c:majorGridlines/>
        <c:numFmt formatCode="#,##0.0" sourceLinked="0"/>
        <c:tickLblPos val="nextTo"/>
        <c:crossAx val="6712640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31750">
      <a:solidFill>
        <a:schemeClr val="tx2">
          <a:lumMod val="60000"/>
          <a:lumOff val="40000"/>
        </a:schemeClr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4488407699037621E-2"/>
          <c:y val="0.2226968503937008"/>
          <c:w val="0.72777537182852436"/>
          <c:h val="0.62692876932050423"/>
        </c:manualLayout>
      </c:layout>
      <c:lineChart>
        <c:grouping val="standard"/>
        <c:ser>
          <c:idx val="0"/>
          <c:order val="0"/>
          <c:tx>
            <c:strRef>
              <c:f>'Freq Trend Top 5 Div'!$B$51</c:f>
              <c:strCache>
                <c:ptCount val="1"/>
                <c:pt idx="0">
                  <c:v>Fatal</c:v>
                </c:pt>
              </c:strCache>
            </c:strRef>
          </c:tx>
          <c:marker>
            <c:symbol val="none"/>
          </c:marker>
          <c:cat>
            <c:numRef>
              <c:f>'Freq Trend Top 5 Div'!$A$52:$A$56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Div'!$B$52:$B$56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'Freq Trend Top 5 Div'!$C$51</c:f>
              <c:strCache>
                <c:ptCount val="1"/>
                <c:pt idx="0">
                  <c:v>LT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Div'!$A$52:$A$56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Div'!$C$52:$C$56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18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'Freq Trend Top 5 Div'!$D$51</c:f>
              <c:strCache>
                <c:ptCount val="1"/>
                <c:pt idx="0">
                  <c:v>Med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Div'!$A$52:$A$56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Div'!$D$52:$D$56</c:f>
              <c:numCache>
                <c:formatCode>General</c:formatCode>
                <c:ptCount val="5"/>
                <c:pt idx="0">
                  <c:v>61</c:v>
                </c:pt>
                <c:pt idx="1">
                  <c:v>45</c:v>
                </c:pt>
                <c:pt idx="2">
                  <c:v>46</c:v>
                </c:pt>
                <c:pt idx="3">
                  <c:v>25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'Freq Trend Top 5 Div'!$E$51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Div'!$A$52:$A$56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Div'!$E$52:$E$56</c:f>
              <c:numCache>
                <c:formatCode>General</c:formatCode>
                <c:ptCount val="5"/>
                <c:pt idx="0">
                  <c:v>72</c:v>
                </c:pt>
                <c:pt idx="1">
                  <c:v>58</c:v>
                </c:pt>
                <c:pt idx="2">
                  <c:v>64</c:v>
                </c:pt>
                <c:pt idx="3">
                  <c:v>34</c:v>
                </c:pt>
                <c:pt idx="4">
                  <c:v>46</c:v>
                </c:pt>
              </c:numCache>
            </c:numRef>
          </c:val>
        </c:ser>
        <c:marker val="1"/>
        <c:axId val="68128128"/>
        <c:axId val="68150400"/>
      </c:lineChart>
      <c:catAx>
        <c:axId val="68128128"/>
        <c:scaling>
          <c:orientation val="minMax"/>
        </c:scaling>
        <c:axPos val="b"/>
        <c:numFmt formatCode="General" sourceLinked="1"/>
        <c:tickLblPos val="nextTo"/>
        <c:crossAx val="68150400"/>
        <c:crosses val="autoZero"/>
        <c:auto val="1"/>
        <c:lblAlgn val="ctr"/>
        <c:lblOffset val="100"/>
      </c:catAx>
      <c:valAx>
        <c:axId val="68150400"/>
        <c:scaling>
          <c:orientation val="minMax"/>
        </c:scaling>
        <c:axPos val="l"/>
        <c:majorGridlines/>
        <c:numFmt formatCode="General" sourceLinked="1"/>
        <c:tickLblPos val="nextTo"/>
        <c:crossAx val="68128128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</c:spPr>
    </c:plotArea>
    <c:legend>
      <c:legendPos val="r"/>
      <c:layout/>
    </c:legend>
    <c:plotVisOnly val="1"/>
  </c:chart>
  <c:spPr>
    <a:solidFill>
      <a:srgbClr val="1F497D">
        <a:lumMod val="20000"/>
        <a:lumOff val="80000"/>
      </a:srgbClr>
    </a:solidFill>
    <a:ln w="28575">
      <a:solidFill>
        <a:schemeClr val="accent1"/>
      </a:solidFill>
    </a:ln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Days: </a:t>
            </a:r>
            <a:r>
              <a:rPr lang="en-US" baseline="0" dirty="0"/>
              <a:t> UW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032064128256515"/>
          <c:y val="0.2288477034649477"/>
          <c:w val="0.79759519038076154"/>
          <c:h val="0.58017727639000805"/>
        </c:manualLayout>
      </c:layout>
      <c:lineChart>
        <c:grouping val="standard"/>
        <c:ser>
          <c:idx val="1"/>
          <c:order val="0"/>
          <c:tx>
            <c:strRef>
              <c:f>'LT Days Compare chart'!$C$4</c:f>
              <c:strCache>
                <c:ptCount val="1"/>
                <c:pt idx="0">
                  <c:v>TL days</c:v>
                </c:pt>
              </c:strCache>
            </c:strRef>
          </c:tx>
          <c:marker>
            <c:symbol val="square"/>
            <c:size val="5"/>
          </c:marker>
          <c:dLbls>
            <c:dLblPos val="b"/>
            <c:showVal val="1"/>
          </c:dLbls>
          <c:cat>
            <c:numRef>
              <c:f>'LT Days Compare chart'!$A$5:$A$9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Days Compare chart'!$C$5:$C$9</c:f>
              <c:numCache>
                <c:formatCode>#,##0</c:formatCode>
                <c:ptCount val="5"/>
                <c:pt idx="0">
                  <c:v>22133</c:v>
                </c:pt>
                <c:pt idx="1">
                  <c:v>21920</c:v>
                </c:pt>
                <c:pt idx="2">
                  <c:v>32217</c:v>
                </c:pt>
                <c:pt idx="3">
                  <c:v>32005</c:v>
                </c:pt>
                <c:pt idx="4">
                  <c:v>30042</c:v>
                </c:pt>
              </c:numCache>
            </c:numRef>
          </c:val>
        </c:ser>
        <c:marker val="1"/>
        <c:axId val="67915136"/>
        <c:axId val="67928832"/>
      </c:lineChart>
      <c:catAx>
        <c:axId val="67915136"/>
        <c:scaling>
          <c:orientation val="minMax"/>
        </c:scaling>
        <c:axPos val="b"/>
        <c:numFmt formatCode="General" sourceLinked="1"/>
        <c:tickLblPos val="nextTo"/>
        <c:crossAx val="67928832"/>
        <c:crosses val="autoZero"/>
        <c:auto val="1"/>
        <c:lblAlgn val="ctr"/>
        <c:lblOffset val="100"/>
      </c:catAx>
      <c:valAx>
        <c:axId val="67928832"/>
        <c:scaling>
          <c:orientation val="minMax"/>
        </c:scaling>
        <c:axPos val="l"/>
        <c:majorGridlines/>
        <c:numFmt formatCode="#,##0" sourceLinked="1"/>
        <c:tickLblPos val="nextTo"/>
        <c:spPr>
          <a:ln>
            <a:noFill/>
          </a:ln>
        </c:spPr>
        <c:crossAx val="67915136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  <a:ln w="28575">
          <a:noFill/>
        </a:ln>
      </c:spPr>
    </c:plotArea>
    <c:plotVisOnly val="1"/>
    <c:dispBlanksAs val="gap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</a:t>
            </a:r>
            <a:r>
              <a:rPr lang="en-US" baseline="0" dirty="0"/>
              <a:t> Days:  HMC</a:t>
            </a:r>
            <a:endParaRPr lang="en-US" dirty="0"/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'LT Days Compare chart'!$C$12</c:f>
              <c:strCache>
                <c:ptCount val="1"/>
                <c:pt idx="0">
                  <c:v>TL days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'LT Days Compare chart'!$A$13:$A$17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Days Compare chart'!$C$13:$C$17</c:f>
              <c:numCache>
                <c:formatCode>#,##0</c:formatCode>
                <c:ptCount val="5"/>
                <c:pt idx="0">
                  <c:v>6621</c:v>
                </c:pt>
                <c:pt idx="1">
                  <c:v>7286</c:v>
                </c:pt>
                <c:pt idx="2">
                  <c:v>10382</c:v>
                </c:pt>
                <c:pt idx="3">
                  <c:v>12654</c:v>
                </c:pt>
                <c:pt idx="4">
                  <c:v>11904</c:v>
                </c:pt>
              </c:numCache>
            </c:numRef>
          </c:val>
        </c:ser>
        <c:marker val="1"/>
        <c:axId val="68174976"/>
        <c:axId val="68176512"/>
      </c:lineChart>
      <c:catAx>
        <c:axId val="68174976"/>
        <c:scaling>
          <c:orientation val="minMax"/>
        </c:scaling>
        <c:axPos val="b"/>
        <c:numFmt formatCode="General" sourceLinked="1"/>
        <c:tickLblPos val="nextTo"/>
        <c:crossAx val="68176512"/>
        <c:crosses val="autoZero"/>
        <c:auto val="1"/>
        <c:lblAlgn val="ctr"/>
        <c:lblOffset val="100"/>
      </c:catAx>
      <c:valAx>
        <c:axId val="68176512"/>
        <c:scaling>
          <c:orientation val="minMax"/>
        </c:scaling>
        <c:axPos val="l"/>
        <c:majorGridlines/>
        <c:numFmt formatCode="#,##0" sourceLinked="1"/>
        <c:tickLblPos val="nextTo"/>
        <c:crossAx val="6817497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</a:t>
            </a:r>
            <a:r>
              <a:rPr lang="en-US" baseline="0" dirty="0"/>
              <a:t> Loss Days: Facilities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5198305657337463"/>
          <c:y val="0.21097987751531094"/>
          <c:w val="0.82161430316260009"/>
          <c:h val="0.56398581756228106"/>
        </c:manualLayout>
      </c:layout>
      <c:lineChart>
        <c:grouping val="standard"/>
        <c:ser>
          <c:idx val="1"/>
          <c:order val="0"/>
          <c:tx>
            <c:strRef>
              <c:f>'LT Days Compare chart'!$C$33</c:f>
              <c:strCache>
                <c:ptCount val="1"/>
                <c:pt idx="0">
                  <c:v>TL days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'LT Days Compare chart'!$A$34:$A$38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Days Compare chart'!$C$34:$C$38</c:f>
              <c:numCache>
                <c:formatCode>#,##0</c:formatCode>
                <c:ptCount val="5"/>
                <c:pt idx="0">
                  <c:v>4666</c:v>
                </c:pt>
                <c:pt idx="1">
                  <c:v>3337</c:v>
                </c:pt>
                <c:pt idx="2">
                  <c:v>6537</c:v>
                </c:pt>
                <c:pt idx="3">
                  <c:v>7041</c:v>
                </c:pt>
                <c:pt idx="4">
                  <c:v>6968</c:v>
                </c:pt>
              </c:numCache>
            </c:numRef>
          </c:val>
        </c:ser>
        <c:marker val="1"/>
        <c:axId val="68188800"/>
        <c:axId val="68198784"/>
      </c:lineChart>
      <c:catAx>
        <c:axId val="68188800"/>
        <c:scaling>
          <c:orientation val="minMax"/>
        </c:scaling>
        <c:axPos val="b"/>
        <c:numFmt formatCode="General" sourceLinked="1"/>
        <c:tickLblPos val="nextTo"/>
        <c:crossAx val="68198784"/>
        <c:crosses val="autoZero"/>
        <c:auto val="1"/>
        <c:lblAlgn val="ctr"/>
        <c:lblOffset val="100"/>
      </c:catAx>
      <c:valAx>
        <c:axId val="68198784"/>
        <c:scaling>
          <c:orientation val="minMax"/>
        </c:scaling>
        <c:axPos val="l"/>
        <c:majorGridlines/>
        <c:numFmt formatCode="#,##0" sourceLinked="1"/>
        <c:tickLblPos val="nextTo"/>
        <c:crossAx val="68188800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Days:  Student Life</a:t>
            </a: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'LT Days Compare chart'!$C$40</c:f>
              <c:strCache>
                <c:ptCount val="1"/>
                <c:pt idx="0">
                  <c:v>TL days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'LT Days Compare chart'!$A$41:$A$45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Days Compare chart'!$C$41:$C$45</c:f>
              <c:numCache>
                <c:formatCode>#,##0</c:formatCode>
                <c:ptCount val="5"/>
                <c:pt idx="0">
                  <c:v>2416</c:v>
                </c:pt>
                <c:pt idx="1">
                  <c:v>2406</c:v>
                </c:pt>
                <c:pt idx="2">
                  <c:v>2558</c:v>
                </c:pt>
                <c:pt idx="3">
                  <c:v>2367</c:v>
                </c:pt>
                <c:pt idx="4">
                  <c:v>2148</c:v>
                </c:pt>
              </c:numCache>
            </c:numRef>
          </c:val>
        </c:ser>
        <c:marker val="1"/>
        <c:axId val="68215168"/>
        <c:axId val="68216704"/>
      </c:lineChart>
      <c:catAx>
        <c:axId val="68215168"/>
        <c:scaling>
          <c:orientation val="minMax"/>
        </c:scaling>
        <c:axPos val="b"/>
        <c:numFmt formatCode="General" sourceLinked="1"/>
        <c:tickLblPos val="nextTo"/>
        <c:crossAx val="68216704"/>
        <c:crosses val="autoZero"/>
        <c:auto val="1"/>
        <c:lblAlgn val="ctr"/>
        <c:lblOffset val="100"/>
      </c:catAx>
      <c:valAx>
        <c:axId val="68216704"/>
        <c:scaling>
          <c:orientation val="minMax"/>
        </c:scaling>
        <c:axPos val="l"/>
        <c:majorGridlines/>
        <c:numFmt formatCode="#,##0" sourceLinked="1"/>
        <c:tickLblPos val="nextTo"/>
        <c:crossAx val="6821516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Days:  UWMC</a:t>
            </a:r>
          </a:p>
        </c:rich>
      </c:tx>
    </c:title>
    <c:plotArea>
      <c:layout>
        <c:manualLayout>
          <c:layoutTarget val="inner"/>
          <c:xMode val="edge"/>
          <c:yMode val="edge"/>
          <c:x val="0.16032064128256515"/>
          <c:y val="0.22432859399684038"/>
          <c:w val="0.80160320641282745"/>
          <c:h val="0.5876777251184836"/>
        </c:manualLayout>
      </c:layout>
      <c:lineChart>
        <c:grouping val="standard"/>
        <c:ser>
          <c:idx val="1"/>
          <c:order val="0"/>
          <c:tx>
            <c:strRef>
              <c:f>'LT Days Compare chart'!$C$26</c:f>
              <c:strCache>
                <c:ptCount val="1"/>
                <c:pt idx="0">
                  <c:v>TL days</c:v>
                </c:pt>
              </c:strCache>
            </c:strRef>
          </c:tx>
          <c:marker>
            <c:symbol val="none"/>
          </c:marker>
          <c:dLbls>
            <c:dLblPos val="b"/>
            <c:showVal val="1"/>
          </c:dLbls>
          <c:cat>
            <c:numRef>
              <c:f>'LT Days Compare chart'!$A$27:$A$31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Days Compare chart'!$C$27:$C$31</c:f>
              <c:numCache>
                <c:formatCode>#,##0</c:formatCode>
                <c:ptCount val="5"/>
                <c:pt idx="0">
                  <c:v>4463</c:v>
                </c:pt>
                <c:pt idx="1">
                  <c:v>5251</c:v>
                </c:pt>
                <c:pt idx="2">
                  <c:v>8858</c:v>
                </c:pt>
                <c:pt idx="3">
                  <c:v>5263</c:v>
                </c:pt>
                <c:pt idx="4">
                  <c:v>4182</c:v>
                </c:pt>
              </c:numCache>
            </c:numRef>
          </c:val>
        </c:ser>
        <c:marker val="1"/>
        <c:axId val="68237184"/>
        <c:axId val="68238720"/>
      </c:lineChart>
      <c:catAx>
        <c:axId val="68237184"/>
        <c:scaling>
          <c:orientation val="minMax"/>
        </c:scaling>
        <c:axPos val="b"/>
        <c:numFmt formatCode="General" sourceLinked="1"/>
        <c:tickLblPos val="nextTo"/>
        <c:crossAx val="68238720"/>
        <c:crosses val="autoZero"/>
        <c:auto val="1"/>
        <c:lblAlgn val="ctr"/>
        <c:lblOffset val="100"/>
      </c:catAx>
      <c:valAx>
        <c:axId val="68238720"/>
        <c:scaling>
          <c:orientation val="minMax"/>
        </c:scaling>
        <c:axPos val="l"/>
        <c:majorGridlines/>
        <c:numFmt formatCode="#,##0" sourceLinked="1"/>
        <c:tickLblPos val="nextTo"/>
        <c:crossAx val="6823718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Time</a:t>
            </a:r>
            <a:r>
              <a:rPr lang="en-US" sz="2800" baseline="0" dirty="0"/>
              <a:t> Loss Paid:  UW </a:t>
            </a:r>
            <a:endParaRPr lang="en-US" sz="2800" dirty="0"/>
          </a:p>
        </c:rich>
      </c:tx>
    </c:title>
    <c:plotArea>
      <c:layout>
        <c:manualLayout>
          <c:layoutTarget val="inner"/>
          <c:xMode val="edge"/>
          <c:yMode val="edge"/>
          <c:x val="0.24073078989790547"/>
          <c:y val="0.28496959165942815"/>
          <c:w val="0.59042333418000159"/>
          <c:h val="0.50738488271068627"/>
        </c:manualLayout>
      </c:layout>
      <c:lineChart>
        <c:grouping val="stacked"/>
        <c:ser>
          <c:idx val="0"/>
          <c:order val="0"/>
          <c:tx>
            <c:strRef>
              <c:f>'LT $ Paid compare each yr'!$B$4</c:f>
              <c:strCache>
                <c:ptCount val="1"/>
                <c:pt idx="0">
                  <c:v>TL paid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$1,466,025</a:t>
                    </a:r>
                  </a:p>
                </c:rich>
              </c:tx>
              <c:dLblPos val="b"/>
              <c:showVal val="1"/>
            </c:dLbl>
            <c:dLbl>
              <c:idx val="1"/>
              <c:layout>
                <c:manualLayout>
                  <c:x val="-5.5876708593244027E-2"/>
                  <c:y val="4.561023622047249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6.8863721580257012E-2"/>
                  <c:y val="8.132452193475819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dLblPos val="b"/>
            <c:showVal val="1"/>
          </c:dLbls>
          <c:cat>
            <c:numRef>
              <c:f>'LT $ Paid compare each yr'!$A$5:$A$9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$ Paid compare each yr'!$B$5:$B$9</c:f>
              <c:numCache>
                <c:formatCode>"$"#,##0</c:formatCode>
                <c:ptCount val="5"/>
                <c:pt idx="0">
                  <c:v>1466025.28</c:v>
                </c:pt>
                <c:pt idx="1">
                  <c:v>1542663</c:v>
                </c:pt>
                <c:pt idx="2">
                  <c:v>2378753.1</c:v>
                </c:pt>
                <c:pt idx="3">
                  <c:v>2455120.6499999966</c:v>
                </c:pt>
                <c:pt idx="4">
                  <c:v>2315425.8799999887</c:v>
                </c:pt>
              </c:numCache>
            </c:numRef>
          </c:val>
        </c:ser>
        <c:marker val="1"/>
        <c:axId val="68434560"/>
        <c:axId val="68440448"/>
      </c:lineChart>
      <c:catAx>
        <c:axId val="68434560"/>
        <c:scaling>
          <c:orientation val="minMax"/>
        </c:scaling>
        <c:axPos val="b"/>
        <c:numFmt formatCode="General" sourceLinked="1"/>
        <c:tickLblPos val="nextTo"/>
        <c:crossAx val="68440448"/>
        <c:crosses val="autoZero"/>
        <c:auto val="1"/>
        <c:lblAlgn val="ctr"/>
        <c:lblOffset val="100"/>
      </c:catAx>
      <c:valAx>
        <c:axId val="68440448"/>
        <c:scaling>
          <c:orientation val="minMax"/>
        </c:scaling>
        <c:axPos val="l"/>
        <c:majorGridlines/>
        <c:numFmt formatCode="&quot;$&quot;#,##0" sourceLinked="1"/>
        <c:tickLblPos val="nextTo"/>
        <c:crossAx val="6843456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zero"/>
  </c:chart>
  <c:spPr>
    <a:solidFill>
      <a:schemeClr val="tx2">
        <a:lumMod val="20000"/>
        <a:lumOff val="80000"/>
      </a:schemeClr>
    </a:solidFill>
    <a:ln w="28575">
      <a:solidFill>
        <a:schemeClr val="accent1"/>
      </a:solidFill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</a:t>
            </a:r>
            <a:r>
              <a:rPr lang="en-US" baseline="0" dirty="0"/>
              <a:t> Loss Paid:  HMC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22983284398772191"/>
          <c:y val="0.2559159346958888"/>
          <c:w val="0.60377352195382361"/>
          <c:h val="0.55740578439964938"/>
        </c:manualLayout>
      </c:layout>
      <c:lineChart>
        <c:grouping val="stacked"/>
        <c:ser>
          <c:idx val="0"/>
          <c:order val="0"/>
          <c:tx>
            <c:strRef>
              <c:f>'LT $ Paid compare each yr'!$B$12</c:f>
              <c:strCache>
                <c:ptCount val="1"/>
                <c:pt idx="0">
                  <c:v>TL paid</c:v>
                </c:pt>
              </c:strCache>
            </c:strRef>
          </c:tx>
          <c:dLbls>
            <c:dLbl>
              <c:idx val="4"/>
              <c:layout>
                <c:manualLayout>
                  <c:x val="-9.7078106232483696E-2"/>
                  <c:y val="7.2791776027996788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'LT $ Paid compare each yr'!$A$13:$A$17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$ Paid compare each yr'!$B$13:$B$17</c:f>
              <c:numCache>
                <c:formatCode>"$"#,##0</c:formatCode>
                <c:ptCount val="5"/>
                <c:pt idx="0">
                  <c:v>435050</c:v>
                </c:pt>
                <c:pt idx="1">
                  <c:v>523626</c:v>
                </c:pt>
                <c:pt idx="2">
                  <c:v>828855</c:v>
                </c:pt>
                <c:pt idx="3">
                  <c:v>1046235</c:v>
                </c:pt>
                <c:pt idx="4">
                  <c:v>944800</c:v>
                </c:pt>
              </c:numCache>
            </c:numRef>
          </c:val>
        </c:ser>
        <c:marker val="1"/>
        <c:axId val="68468096"/>
        <c:axId val="68494464"/>
      </c:lineChart>
      <c:catAx>
        <c:axId val="68468096"/>
        <c:scaling>
          <c:orientation val="minMax"/>
        </c:scaling>
        <c:axPos val="b"/>
        <c:numFmt formatCode="General" sourceLinked="1"/>
        <c:tickLblPos val="nextTo"/>
        <c:crossAx val="68494464"/>
        <c:crosses val="autoZero"/>
        <c:auto val="1"/>
        <c:lblAlgn val="ctr"/>
        <c:lblOffset val="100"/>
      </c:catAx>
      <c:valAx>
        <c:axId val="68494464"/>
        <c:scaling>
          <c:orientation val="minMax"/>
        </c:scaling>
        <c:axPos val="l"/>
        <c:majorGridlines/>
        <c:numFmt formatCode="&quot;$&quot;#,##0" sourceLinked="1"/>
        <c:tickLblPos val="nextTo"/>
        <c:crossAx val="6846809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zero"/>
  </c:chart>
  <c:spPr>
    <a:solidFill>
      <a:schemeClr val="tx2">
        <a:lumMod val="20000"/>
        <a:lumOff val="80000"/>
      </a:schemeClr>
    </a:solidFill>
    <a:ln w="28575">
      <a:solidFill>
        <a:schemeClr val="accent1"/>
      </a:solidFill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Paid:  UWMC</a:t>
            </a:r>
          </a:p>
        </c:rich>
      </c:tx>
    </c:title>
    <c:plotArea>
      <c:layout>
        <c:manualLayout>
          <c:layoutTarget val="inner"/>
          <c:xMode val="edge"/>
          <c:yMode val="edge"/>
          <c:x val="0.25137741046831924"/>
          <c:y val="0.25947390108659635"/>
          <c:w val="0.55853994490358161"/>
          <c:h val="0.53179190751445315"/>
        </c:manualLayout>
      </c:layout>
      <c:lineChart>
        <c:grouping val="stacked"/>
        <c:ser>
          <c:idx val="0"/>
          <c:order val="0"/>
          <c:tx>
            <c:strRef>
              <c:f>'LT $ Paid compare each yr'!$B$26</c:f>
              <c:strCache>
                <c:ptCount val="1"/>
                <c:pt idx="0">
                  <c:v>TL paid </c:v>
                </c:pt>
              </c:strCache>
            </c:strRef>
          </c:tx>
          <c:dLbls>
            <c:dLbl>
              <c:idx val="2"/>
              <c:layout>
                <c:manualLayout>
                  <c:x val="-9.8114737207435687E-2"/>
                  <c:y val="0.1227917760279968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348896987050157E-2"/>
                  <c:y val="7.834733158355206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'LT $ Paid compare each yr'!$A$27:$A$31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$ Paid compare each yr'!$B$27:$B$31</c:f>
              <c:numCache>
                <c:formatCode>"$"#,##0</c:formatCode>
                <c:ptCount val="5"/>
                <c:pt idx="0">
                  <c:v>320367</c:v>
                </c:pt>
                <c:pt idx="1">
                  <c:v>426967</c:v>
                </c:pt>
                <c:pt idx="2">
                  <c:v>627021</c:v>
                </c:pt>
                <c:pt idx="3">
                  <c:v>388662</c:v>
                </c:pt>
                <c:pt idx="4">
                  <c:v>337036</c:v>
                </c:pt>
              </c:numCache>
            </c:numRef>
          </c:val>
        </c:ser>
        <c:marker val="1"/>
        <c:axId val="68506752"/>
        <c:axId val="68508288"/>
      </c:lineChart>
      <c:catAx>
        <c:axId val="68506752"/>
        <c:scaling>
          <c:orientation val="minMax"/>
        </c:scaling>
        <c:axPos val="b"/>
        <c:numFmt formatCode="General" sourceLinked="1"/>
        <c:tickLblPos val="nextTo"/>
        <c:crossAx val="68508288"/>
        <c:crosses val="autoZero"/>
        <c:auto val="1"/>
        <c:lblAlgn val="ctr"/>
        <c:lblOffset val="100"/>
      </c:catAx>
      <c:valAx>
        <c:axId val="68508288"/>
        <c:scaling>
          <c:orientation val="minMax"/>
        </c:scaling>
        <c:axPos val="l"/>
        <c:majorGridlines/>
        <c:numFmt formatCode="&quot;$&quot;#,##0" sourceLinked="1"/>
        <c:tickLblPos val="nextTo"/>
        <c:crossAx val="6850675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zero"/>
  </c:chart>
  <c:spPr>
    <a:solidFill>
      <a:schemeClr val="tx2">
        <a:lumMod val="20000"/>
        <a:lumOff val="80000"/>
      </a:schemeClr>
    </a:solidFill>
    <a:ln w="28575">
      <a:solidFill>
        <a:schemeClr val="accent1"/>
      </a:solidFill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Paid:  Facilities</a:t>
            </a:r>
          </a:p>
        </c:rich>
      </c:tx>
    </c:title>
    <c:plotArea>
      <c:layout>
        <c:manualLayout>
          <c:layoutTarget val="inner"/>
          <c:xMode val="edge"/>
          <c:yMode val="edge"/>
          <c:x val="0.24628024438121768"/>
          <c:y val="0.23987903264859423"/>
          <c:w val="0.5785827323055206"/>
          <c:h val="0.54499956416887296"/>
        </c:manualLayout>
      </c:layout>
      <c:lineChart>
        <c:grouping val="stacked"/>
        <c:ser>
          <c:idx val="0"/>
          <c:order val="0"/>
          <c:tx>
            <c:strRef>
              <c:f>'LT $ Paid compare each yr'!$B$33</c:f>
              <c:strCache>
                <c:ptCount val="1"/>
                <c:pt idx="0">
                  <c:v>TL paid</c:v>
                </c:pt>
              </c:strCache>
            </c:strRef>
          </c:tx>
          <c:dLbls>
            <c:dLbl>
              <c:idx val="2"/>
              <c:layout>
                <c:manualLayout>
                  <c:x val="-0.11727072718851363"/>
                  <c:y val="-5.47200511375194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8.9259522706720565E-2"/>
                  <c:y val="9.288142487724095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7746917664703842E-2"/>
                  <c:y val="0.12363173238031626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'LT $ Paid compare each yr'!$A$34:$A$38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$ Paid compare each yr'!$B$34:$B$38</c:f>
              <c:numCache>
                <c:formatCode>"$"#,##0</c:formatCode>
                <c:ptCount val="5"/>
                <c:pt idx="0">
                  <c:v>292437</c:v>
                </c:pt>
                <c:pt idx="1">
                  <c:v>204261</c:v>
                </c:pt>
                <c:pt idx="2">
                  <c:v>464871</c:v>
                </c:pt>
                <c:pt idx="3">
                  <c:v>502533</c:v>
                </c:pt>
                <c:pt idx="4">
                  <c:v>465461</c:v>
                </c:pt>
              </c:numCache>
            </c:numRef>
          </c:val>
        </c:ser>
        <c:marker val="1"/>
        <c:axId val="68532864"/>
        <c:axId val="68546944"/>
      </c:lineChart>
      <c:catAx>
        <c:axId val="68532864"/>
        <c:scaling>
          <c:orientation val="minMax"/>
        </c:scaling>
        <c:axPos val="b"/>
        <c:numFmt formatCode="General" sourceLinked="1"/>
        <c:tickLblPos val="nextTo"/>
        <c:crossAx val="68546944"/>
        <c:crosses val="autoZero"/>
        <c:auto val="1"/>
        <c:lblAlgn val="ctr"/>
        <c:lblOffset val="100"/>
      </c:catAx>
      <c:valAx>
        <c:axId val="68546944"/>
        <c:scaling>
          <c:orientation val="minMax"/>
        </c:scaling>
        <c:axPos val="l"/>
        <c:majorGridlines/>
        <c:numFmt formatCode="&quot;$&quot;#,##0" sourceLinked="1"/>
        <c:tickLblPos val="nextTo"/>
        <c:crossAx val="6853286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zero"/>
  </c:chart>
  <c:spPr>
    <a:solidFill>
      <a:schemeClr val="tx2">
        <a:lumMod val="20000"/>
        <a:lumOff val="80000"/>
      </a:schemeClr>
    </a:solidFill>
    <a:ln w="28575"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2164853570935211"/>
          <c:y val="2.380952380952381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State Fund Claim Rate per 100 FTEs</c:v>
          </c:tx>
          <c:dLbls>
            <c:showVal val="1"/>
          </c:dLbls>
          <c:cat>
            <c:numRef>
              <c:f>'Claim Rates per 100 FTE'!$A$31:$A$40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'Claim Rates per 100 FTE'!$B$31:$B$40</c:f>
              <c:numCache>
                <c:formatCode>_(* #,##0.0_);_(* \(#,##0.0\);_(* "-"??_);_(@_)</c:formatCode>
                <c:ptCount val="10"/>
                <c:pt idx="0">
                  <c:v>15.84</c:v>
                </c:pt>
                <c:pt idx="1">
                  <c:v>14.860000000000024</c:v>
                </c:pt>
                <c:pt idx="2">
                  <c:v>13.96</c:v>
                </c:pt>
                <c:pt idx="3">
                  <c:v>12.94</c:v>
                </c:pt>
                <c:pt idx="4">
                  <c:v>12.59</c:v>
                </c:pt>
                <c:pt idx="5">
                  <c:v>12.07</c:v>
                </c:pt>
                <c:pt idx="6">
                  <c:v>11.719999999999999</c:v>
                </c:pt>
                <c:pt idx="7">
                  <c:v>11.129999999999999</c:v>
                </c:pt>
                <c:pt idx="8">
                  <c:v>10.33</c:v>
                </c:pt>
                <c:pt idx="9">
                  <c:v>9.129999999999999</c:v>
                </c:pt>
              </c:numCache>
            </c:numRef>
          </c:val>
        </c:ser>
        <c:axId val="67135360"/>
        <c:axId val="67136896"/>
      </c:barChart>
      <c:catAx>
        <c:axId val="67135360"/>
        <c:scaling>
          <c:orientation val="minMax"/>
        </c:scaling>
        <c:axPos val="b"/>
        <c:numFmt formatCode="General" sourceLinked="1"/>
        <c:tickLblPos val="nextTo"/>
        <c:crossAx val="67136896"/>
        <c:crosses val="autoZero"/>
        <c:auto val="1"/>
        <c:lblAlgn val="ctr"/>
        <c:lblOffset val="100"/>
      </c:catAx>
      <c:valAx>
        <c:axId val="67136896"/>
        <c:scaling>
          <c:orientation val="minMax"/>
        </c:scaling>
        <c:axPos val="l"/>
        <c:majorGridlines/>
        <c:numFmt formatCode="_(* #,##0.0_);_(* \(#,##0.0\);_(* &quot;-&quot;??_);_(@_)" sourceLinked="1"/>
        <c:tickLblPos val="nextTo"/>
        <c:crossAx val="6713536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31750">
      <a:solidFill>
        <a:schemeClr val="tx2">
          <a:lumMod val="60000"/>
          <a:lumOff val="40000"/>
        </a:schemeClr>
      </a:solidFill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Time Loss Paid:  Student Life</a:t>
            </a:r>
          </a:p>
        </c:rich>
      </c:tx>
      <c:layout>
        <c:manualLayout>
          <c:xMode val="edge"/>
          <c:yMode val="edge"/>
          <c:x val="0.14764132014489975"/>
          <c:y val="6.0323545083180399E-2"/>
        </c:manualLayout>
      </c:layout>
    </c:title>
    <c:plotArea>
      <c:layout>
        <c:manualLayout>
          <c:layoutTarget val="inner"/>
          <c:xMode val="edge"/>
          <c:yMode val="edge"/>
          <c:x val="0.26515151515151514"/>
          <c:y val="0.28047283563238912"/>
          <c:w val="0.57162534435261703"/>
          <c:h val="0.48175182481751827"/>
        </c:manualLayout>
      </c:layout>
      <c:lineChart>
        <c:grouping val="stacked"/>
        <c:ser>
          <c:idx val="0"/>
          <c:order val="0"/>
          <c:tx>
            <c:strRef>
              <c:f>'LT $ Paid compare each yr'!$B$40</c:f>
              <c:strCache>
                <c:ptCount val="1"/>
                <c:pt idx="0">
                  <c:v>TL paid</c:v>
                </c:pt>
              </c:strCache>
            </c:strRef>
          </c:tx>
          <c:dLbls>
            <c:dLbl>
              <c:idx val="1"/>
              <c:layout>
                <c:manualLayout>
                  <c:x val="-4.6461844645452367E-2"/>
                  <c:y val="8.087975114221833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8913906422854232E-2"/>
                  <c:y val="-5.5404879945562414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0235949328647967E-2"/>
                  <c:y val="8.7052590648391173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'LT $ Paid compare each yr'!$A$41:$A$45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'LT $ Paid compare each yr'!$B$41:$B$45</c:f>
              <c:numCache>
                <c:formatCode>"$"#,##0</c:formatCode>
                <c:ptCount val="5"/>
                <c:pt idx="0">
                  <c:v>148245</c:v>
                </c:pt>
                <c:pt idx="1">
                  <c:v>146650</c:v>
                </c:pt>
                <c:pt idx="2">
                  <c:v>172903</c:v>
                </c:pt>
                <c:pt idx="3">
                  <c:v>151846</c:v>
                </c:pt>
                <c:pt idx="4">
                  <c:v>148566</c:v>
                </c:pt>
              </c:numCache>
            </c:numRef>
          </c:val>
        </c:ser>
        <c:marker val="1"/>
        <c:axId val="68317568"/>
        <c:axId val="68319104"/>
      </c:lineChart>
      <c:catAx>
        <c:axId val="68317568"/>
        <c:scaling>
          <c:orientation val="minMax"/>
        </c:scaling>
        <c:axPos val="b"/>
        <c:numFmt formatCode="General" sourceLinked="1"/>
        <c:tickLblPos val="nextTo"/>
        <c:crossAx val="68319104"/>
        <c:crosses val="autoZero"/>
        <c:auto val="1"/>
        <c:lblAlgn val="ctr"/>
        <c:lblOffset val="100"/>
      </c:catAx>
      <c:valAx>
        <c:axId val="68319104"/>
        <c:scaling>
          <c:orientation val="minMax"/>
        </c:scaling>
        <c:axPos val="l"/>
        <c:majorGridlines/>
        <c:numFmt formatCode="&quot;$&quot;#,##0" sourceLinked="1"/>
        <c:tickLblPos val="nextTo"/>
        <c:crossAx val="6831756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zero"/>
  </c:chart>
  <c:spPr>
    <a:solidFill>
      <a:schemeClr val="tx2">
        <a:lumMod val="20000"/>
        <a:lumOff val="80000"/>
      </a:schemeClr>
    </a:solidFill>
    <a:ln w="28575">
      <a:solidFill>
        <a:srgbClr val="4F81BD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UW'S</a:t>
            </a:r>
            <a:r>
              <a:rPr lang="en-US" baseline="0" dirty="0"/>
              <a:t> </a:t>
            </a:r>
            <a:r>
              <a:rPr lang="en-US" dirty="0"/>
              <a:t>Experience Factor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6666666666666693E-2"/>
          <c:y val="0.17581036745406844"/>
          <c:w val="0.60098600174978123"/>
          <c:h val="0.65529673374161568"/>
        </c:manualLayout>
      </c:layout>
      <c:lineChart>
        <c:grouping val="standard"/>
        <c:ser>
          <c:idx val="0"/>
          <c:order val="0"/>
          <c:tx>
            <c:v>Experience Factor determines whether premium is above or below base premium</c:v>
          </c:tx>
          <c:dLbls>
            <c:dLbl>
              <c:idx val="0"/>
              <c:layout>
                <c:manualLayout>
                  <c:x val="0"/>
                  <c:y val="3.240740740740767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8.3333333333333558E-3"/>
                  <c:y val="2.3148148148148188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4.1666666666666692E-2"/>
                </c:manualLayout>
              </c:layout>
              <c:showVal val="1"/>
            </c:dLbl>
            <c:dLbl>
              <c:idx val="4"/>
              <c:layout>
                <c:manualLayout>
                  <c:x val="-2.7777777777778099E-2"/>
                  <c:y val="5.0925925925925992E-2"/>
                </c:manualLayout>
              </c:layout>
              <c:showVal val="1"/>
            </c:dLbl>
            <c:showVal val="1"/>
          </c:dLbls>
          <c:cat>
            <c:numRef>
              <c:f>'Macro Level Data '!$B$5:$F$5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'Macro Level Data '!$B$6:$F$6</c:f>
              <c:numCache>
                <c:formatCode>0.00</c:formatCode>
                <c:ptCount val="5"/>
                <c:pt idx="0">
                  <c:v>0.74670000000000336</c:v>
                </c:pt>
                <c:pt idx="1">
                  <c:v>0.78259999999999996</c:v>
                </c:pt>
                <c:pt idx="2">
                  <c:v>0.85500000000000065</c:v>
                </c:pt>
                <c:pt idx="3">
                  <c:v>0.97880000000000222</c:v>
                </c:pt>
                <c:pt idx="4">
                  <c:v>1.006</c:v>
                </c:pt>
              </c:numCache>
            </c:numRef>
          </c:val>
        </c:ser>
        <c:marker val="1"/>
        <c:axId val="61767680"/>
        <c:axId val="61769216"/>
      </c:lineChart>
      <c:catAx>
        <c:axId val="61767680"/>
        <c:scaling>
          <c:orientation val="minMax"/>
        </c:scaling>
        <c:axPos val="b"/>
        <c:numFmt formatCode="General" sourceLinked="1"/>
        <c:tickLblPos val="nextTo"/>
        <c:crossAx val="61769216"/>
        <c:crosses val="autoZero"/>
        <c:auto val="1"/>
        <c:lblAlgn val="ctr"/>
        <c:lblOffset val="100"/>
      </c:catAx>
      <c:valAx>
        <c:axId val="61769216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6176768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70376377952755909"/>
          <c:y val="0.2561187664041995"/>
          <c:w val="0.24345844269466432"/>
          <c:h val="0.49227617381160943"/>
        </c:manualLayout>
      </c:layout>
    </c:legend>
    <c:plotVisOnly val="1"/>
  </c:chart>
  <c:spPr>
    <a:solidFill>
      <a:schemeClr val="tx2">
        <a:lumMod val="20000"/>
        <a:lumOff val="80000"/>
      </a:schemeClr>
    </a:solidFill>
    <a:ln w="38100"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v>Payroll Hours Reported</c:v>
          </c:tx>
          <c:dLbls>
            <c:dLbl>
              <c:idx val="0"/>
              <c:layout>
                <c:manualLayout>
                  <c:x val="0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5.5555555555556555E-3"/>
                  <c:y val="3.2407407407407655E-2"/>
                </c:manualLayout>
              </c:layout>
              <c:showVal val="1"/>
            </c:dLbl>
            <c:dLbl>
              <c:idx val="4"/>
              <c:layout>
                <c:manualLayout>
                  <c:x val="-2.5000000000000001E-2"/>
                  <c:y val="-5.5555555555555455E-2"/>
                </c:manualLayout>
              </c:layout>
              <c:showVal val="1"/>
            </c:dLbl>
            <c:showVal val="1"/>
          </c:dLbls>
          <c:cat>
            <c:numRef>
              <c:f>'Macro Level Data '!$B$5:$F$5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'Macro Level Data '!$B$9:$F$9</c:f>
              <c:numCache>
                <c:formatCode>#,##0</c:formatCode>
                <c:ptCount val="5"/>
                <c:pt idx="0">
                  <c:v>53346628</c:v>
                </c:pt>
                <c:pt idx="1">
                  <c:v>53695718</c:v>
                </c:pt>
                <c:pt idx="2">
                  <c:v>54192258</c:v>
                </c:pt>
                <c:pt idx="3">
                  <c:v>55585497</c:v>
                </c:pt>
                <c:pt idx="4">
                  <c:v>56306994</c:v>
                </c:pt>
              </c:numCache>
            </c:numRef>
          </c:val>
        </c:ser>
        <c:marker val="1"/>
        <c:axId val="61797888"/>
        <c:axId val="61799424"/>
      </c:lineChart>
      <c:catAx>
        <c:axId val="61797888"/>
        <c:scaling>
          <c:orientation val="minMax"/>
        </c:scaling>
        <c:axPos val="b"/>
        <c:numFmt formatCode="General" sourceLinked="1"/>
        <c:tickLblPos val="nextTo"/>
        <c:crossAx val="61799424"/>
        <c:crosses val="autoZero"/>
        <c:auto val="1"/>
        <c:lblAlgn val="ctr"/>
        <c:lblOffset val="100"/>
      </c:catAx>
      <c:valAx>
        <c:axId val="6179942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6179788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38100">
      <a:solidFill>
        <a:srgbClr val="4F81BD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2381889763779544"/>
          <c:y val="2.777777777777803E-2"/>
        </c:manualLayout>
      </c:layout>
    </c:title>
    <c:plotArea>
      <c:layout>
        <c:manualLayout>
          <c:layoutTarget val="inner"/>
          <c:xMode val="edge"/>
          <c:yMode val="edge"/>
          <c:x val="0.12193285214348212"/>
          <c:y val="0.18091462525517643"/>
          <c:w val="0.77251159230096234"/>
          <c:h val="0.65482210557013765"/>
        </c:manualLayout>
      </c:layout>
      <c:lineChart>
        <c:grouping val="standard"/>
        <c:ser>
          <c:idx val="0"/>
          <c:order val="0"/>
          <c:tx>
            <c:v>UW Annual Premium </c:v>
          </c:tx>
          <c:dLbls>
            <c:dLbl>
              <c:idx val="0"/>
              <c:layout>
                <c:manualLayout>
                  <c:x val="-7.5000000000000011E-2"/>
                  <c:y val="9.259259259259349E-2"/>
                </c:manualLayout>
              </c:layout>
              <c:showVal val="1"/>
            </c:dLbl>
            <c:dLbl>
              <c:idx val="1"/>
              <c:layout>
                <c:manualLayout>
                  <c:x val="-6.1111111111111123E-2"/>
                  <c:y val="7.8703703703703734E-2"/>
                </c:manualLayout>
              </c:layout>
              <c:showVal val="1"/>
            </c:dLbl>
            <c:dLbl>
              <c:idx val="2"/>
              <c:layout>
                <c:manualLayout>
                  <c:x val="-1.9444444444444445E-2"/>
                  <c:y val="5.55555555555554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$9,290,553* </a:t>
                    </a:r>
                    <a:r>
                      <a:rPr lang="en-US" sz="800" baseline="0" dirty="0"/>
                      <a:t>*L&amp;I gave 3 mo rate holiday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1.6666666666666701E-2"/>
                  <c:y val="3.240740740740769E-2"/>
                </c:manualLayout>
              </c:layout>
              <c:showVal val="1"/>
            </c:dLbl>
            <c:dLbl>
              <c:idx val="4"/>
              <c:layout>
                <c:manualLayout>
                  <c:x val="-9.4444444444444525E-2"/>
                  <c:y val="-2.3148512685914422E-2"/>
                </c:manualLayout>
              </c:layout>
              <c:showVal val="1"/>
            </c:dLbl>
            <c:showVal val="1"/>
          </c:dLbls>
          <c:cat>
            <c:numRef>
              <c:f>'Macro Level Data '!$B$1:$F$1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'Macro Level Data '!$B$2:$F$2</c:f>
              <c:numCache>
                <c:formatCode>"$"#,##0</c:formatCode>
                <c:ptCount val="5"/>
                <c:pt idx="0">
                  <c:v>12108051</c:v>
                </c:pt>
                <c:pt idx="1">
                  <c:v>10537828</c:v>
                </c:pt>
                <c:pt idx="2">
                  <c:v>9290553</c:v>
                </c:pt>
                <c:pt idx="3">
                  <c:v>12486975</c:v>
                </c:pt>
                <c:pt idx="4" formatCode="&quot;$&quot;#,##0_);[Red]\(&quot;$&quot;#,##0\)">
                  <c:v>14646082</c:v>
                </c:pt>
              </c:numCache>
            </c:numRef>
          </c:val>
        </c:ser>
        <c:marker val="1"/>
        <c:axId val="67508864"/>
        <c:axId val="67514752"/>
      </c:lineChart>
      <c:catAx>
        <c:axId val="67508864"/>
        <c:scaling>
          <c:orientation val="minMax"/>
        </c:scaling>
        <c:axPos val="b"/>
        <c:numFmt formatCode="General" sourceLinked="1"/>
        <c:tickLblPos val="nextTo"/>
        <c:crossAx val="67514752"/>
        <c:crosses val="autoZero"/>
        <c:auto val="1"/>
        <c:lblAlgn val="ctr"/>
        <c:lblOffset val="100"/>
      </c:catAx>
      <c:valAx>
        <c:axId val="67514752"/>
        <c:scaling>
          <c:orientation val="minMax"/>
        </c:scaling>
        <c:delete val="1"/>
        <c:axPos val="l"/>
        <c:majorGridlines/>
        <c:numFmt formatCode="&quot;$&quot;#,##0" sourceLinked="1"/>
        <c:tickLblPos val="none"/>
        <c:crossAx val="6750886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solidFill>
      <a:schemeClr val="tx2">
        <a:lumMod val="20000"/>
        <a:lumOff val="80000"/>
      </a:schemeClr>
    </a:solidFill>
    <a:ln w="38100">
      <a:solidFill>
        <a:srgbClr val="4F81BD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3135407254421242E-2"/>
          <c:y val="0.14718708317198143"/>
          <c:w val="0.77481955380577661"/>
          <c:h val="0.69635378569482087"/>
        </c:manualLayout>
      </c:layout>
      <c:lineChart>
        <c:grouping val="standard"/>
        <c:ser>
          <c:idx val="0"/>
          <c:order val="0"/>
          <c:tx>
            <c:strRef>
              <c:f>'UW-wide stats for PowerPoint'!$B$12</c:f>
              <c:strCache>
                <c:ptCount val="1"/>
                <c:pt idx="0">
                  <c:v>FA</c:v>
                </c:pt>
              </c:strCache>
            </c:strRef>
          </c:tx>
          <c:dLbls>
            <c:showVal val="1"/>
          </c:dLbls>
          <c:cat>
            <c:numRef>
              <c:f>'UW-wide stats for PowerPoint'!$A$13:$A$17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'UW-wide stats for PowerPoint'!$B$13:$B$17</c:f>
              <c:numCache>
                <c:formatCode>General</c:formatCode>
                <c:ptCount val="5"/>
                <c:pt idx="0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'UW-wide stats for PowerPoint'!$C$12</c:f>
              <c:strCache>
                <c:ptCount val="1"/>
                <c:pt idx="0">
                  <c:v>LT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620423892100111E-2"/>
                </c:manualLayout>
              </c:layout>
              <c:showVal val="1"/>
            </c:dLbl>
            <c:dLbl>
              <c:idx val="1"/>
              <c:layout>
                <c:manualLayout>
                  <c:x val="-2.1017234131987827E-3"/>
                  <c:y val="-3.853564547206187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890173410404633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8169556840077163E-2"/>
                </c:manualLayout>
              </c:layout>
              <c:showVal val="1"/>
            </c:dLbl>
            <c:dLbl>
              <c:idx val="4"/>
              <c:layout>
                <c:manualLayout>
                  <c:x val="-1.2610340479192938E-2"/>
                  <c:y val="-4.3352601156069578E-2"/>
                </c:manualLayout>
              </c:layout>
              <c:showVal val="1"/>
            </c:dLbl>
            <c:showVal val="1"/>
          </c:dLbls>
          <c:cat>
            <c:numRef>
              <c:f>'UW-wide stats for PowerPoint'!$A$13:$A$17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'UW-wide stats for PowerPoint'!$C$13:$C$17</c:f>
              <c:numCache>
                <c:formatCode>General</c:formatCode>
                <c:ptCount val="5"/>
                <c:pt idx="0">
                  <c:v>193</c:v>
                </c:pt>
                <c:pt idx="1">
                  <c:v>227</c:v>
                </c:pt>
                <c:pt idx="2">
                  <c:v>235</c:v>
                </c:pt>
                <c:pt idx="3">
                  <c:v>187</c:v>
                </c:pt>
                <c:pt idx="4">
                  <c:v>191</c:v>
                </c:pt>
              </c:numCache>
            </c:numRef>
          </c:val>
        </c:ser>
        <c:ser>
          <c:idx val="2"/>
          <c:order val="2"/>
          <c:tx>
            <c:strRef>
              <c:f>'UW-wide stats for PowerPoint'!$D$12</c:f>
              <c:strCache>
                <c:ptCount val="1"/>
                <c:pt idx="0">
                  <c:v>MO</c:v>
                </c:pt>
              </c:strCache>
            </c:strRef>
          </c:tx>
          <c:dLbls>
            <c:dLbl>
              <c:idx val="0"/>
              <c:layout>
                <c:manualLayout>
                  <c:x val="-4.2034468263976504E-3"/>
                  <c:y val="-1.9267822736030928E-2"/>
                </c:manualLayout>
              </c:layout>
              <c:showVal val="1"/>
            </c:dLbl>
            <c:dLbl>
              <c:idx val="1"/>
              <c:layout>
                <c:manualLayout>
                  <c:x val="-6.3051702395964275E-3"/>
                  <c:y val="-3.8535645472061827E-2"/>
                </c:manualLayout>
              </c:layout>
              <c:showVal val="1"/>
            </c:dLbl>
            <c:dLbl>
              <c:idx val="2"/>
              <c:layout>
                <c:manualLayout>
                  <c:x val="-6.3051702395964665E-3"/>
                  <c:y val="-3.8535645472061827E-2"/>
                </c:manualLayout>
              </c:layout>
              <c:showVal val="1"/>
            </c:dLbl>
            <c:dLbl>
              <c:idx val="3"/>
              <c:layout>
                <c:manualLayout>
                  <c:x val="-4.2034468263976504E-3"/>
                  <c:y val="-2.8901734104046239E-2"/>
                </c:manualLayout>
              </c:layout>
              <c:showVal val="1"/>
            </c:dLbl>
            <c:dLbl>
              <c:idx val="4"/>
              <c:layout>
                <c:manualLayout>
                  <c:x val="-6.3051702395964665E-3"/>
                  <c:y val="-2.8901734104046239E-2"/>
                </c:manualLayout>
              </c:layout>
              <c:showVal val="1"/>
            </c:dLbl>
            <c:showVal val="1"/>
          </c:dLbls>
          <c:cat>
            <c:numRef>
              <c:f>'UW-wide stats for PowerPoint'!$A$13:$A$17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'UW-wide stats for PowerPoint'!$D$13:$D$17</c:f>
              <c:numCache>
                <c:formatCode>General</c:formatCode>
                <c:ptCount val="5"/>
                <c:pt idx="0">
                  <c:v>977</c:v>
                </c:pt>
                <c:pt idx="1">
                  <c:v>838</c:v>
                </c:pt>
                <c:pt idx="2">
                  <c:v>783</c:v>
                </c:pt>
                <c:pt idx="3">
                  <c:v>737</c:v>
                </c:pt>
                <c:pt idx="4">
                  <c:v>713</c:v>
                </c:pt>
              </c:numCache>
            </c:numRef>
          </c:val>
        </c:ser>
        <c:ser>
          <c:idx val="3"/>
          <c:order val="3"/>
          <c:tx>
            <c:strRef>
              <c:f>'UW-wide stats for PowerPoint'!$E$12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4.2034468263976504E-3"/>
                  <c:y val="-2.8901734104046239E-2"/>
                </c:manualLayout>
              </c:layout>
              <c:showVal val="1"/>
            </c:dLbl>
            <c:dLbl>
              <c:idx val="1"/>
              <c:layout>
                <c:manualLayout>
                  <c:x val="3.8531150793504033E-17"/>
                  <c:y val="-3.3718689788053952E-2"/>
                </c:manualLayout>
              </c:layout>
              <c:showVal val="1"/>
            </c:dLbl>
            <c:dLbl>
              <c:idx val="2"/>
              <c:layout>
                <c:manualLayout>
                  <c:x val="6.3051702395964665E-3"/>
                  <c:y val="-3.853564547206187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3352601156069662E-2"/>
                </c:manualLayout>
              </c:layout>
              <c:showVal val="1"/>
            </c:dLbl>
            <c:dLbl>
              <c:idx val="4"/>
              <c:layout>
                <c:manualLayout>
                  <c:x val="-6.3051702395964665E-3"/>
                  <c:y val="-4.8169556840077073E-2"/>
                </c:manualLayout>
              </c:layout>
              <c:showVal val="1"/>
            </c:dLbl>
            <c:showVal val="1"/>
          </c:dLbls>
          <c:cat>
            <c:numRef>
              <c:f>'UW-wide stats for PowerPoint'!$A$13:$A$17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'UW-wide stats for PowerPoint'!$E$13:$E$17</c:f>
              <c:numCache>
                <c:formatCode>General</c:formatCode>
                <c:ptCount val="5"/>
                <c:pt idx="0">
                  <c:v>1173</c:v>
                </c:pt>
                <c:pt idx="1">
                  <c:v>1065</c:v>
                </c:pt>
                <c:pt idx="2">
                  <c:v>1019</c:v>
                </c:pt>
                <c:pt idx="3">
                  <c:v>924</c:v>
                </c:pt>
                <c:pt idx="4">
                  <c:v>904</c:v>
                </c:pt>
              </c:numCache>
            </c:numRef>
          </c:val>
        </c:ser>
        <c:marker val="1"/>
        <c:axId val="67703552"/>
        <c:axId val="67705088"/>
      </c:lineChart>
      <c:catAx>
        <c:axId val="67703552"/>
        <c:scaling>
          <c:orientation val="minMax"/>
        </c:scaling>
        <c:axPos val="b"/>
        <c:numFmt formatCode="General" sourceLinked="1"/>
        <c:tickLblPos val="nextTo"/>
        <c:crossAx val="67705088"/>
        <c:crosses val="autoZero"/>
        <c:auto val="1"/>
        <c:lblAlgn val="ctr"/>
        <c:lblOffset val="100"/>
      </c:catAx>
      <c:valAx>
        <c:axId val="67705088"/>
        <c:scaling>
          <c:orientation val="minMax"/>
        </c:scaling>
        <c:axPos val="l"/>
        <c:majorGridlines/>
        <c:numFmt formatCode="General" sourceLinked="1"/>
        <c:tickLblPos val="nextTo"/>
        <c:crossAx val="6770355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/>
    </c:legend>
    <c:plotVisOnly val="1"/>
  </c:chart>
  <c:spPr>
    <a:solidFill>
      <a:schemeClr val="tx2">
        <a:lumMod val="20000"/>
        <a:lumOff val="80000"/>
      </a:schemeClr>
    </a:solidFill>
    <a:ln w="31750">
      <a:solidFill>
        <a:srgbClr val="4F81BD"/>
      </a:solidFill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571741032371027E-2"/>
          <c:y val="0.2226968503937008"/>
          <c:w val="0.71369203849519336"/>
          <c:h val="0.61303988043161273"/>
        </c:manualLayout>
      </c:layout>
      <c:lineChart>
        <c:grouping val="standard"/>
        <c:ser>
          <c:idx val="0"/>
          <c:order val="0"/>
          <c:tx>
            <c:strRef>
              <c:f>'Freq Trend Top 5 Div'!$B$3</c:f>
              <c:strCache>
                <c:ptCount val="1"/>
                <c:pt idx="0">
                  <c:v>Fatal</c:v>
                </c:pt>
              </c:strCache>
            </c:strRef>
          </c:tx>
          <c:marker>
            <c:symbol val="none"/>
          </c:marker>
          <c:cat>
            <c:numRef>
              <c:f>'Freq Trend Top 5 Div'!$A$4:$A$8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Div'!$B$4:$B$8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'Freq Trend Top 5 Div'!$C$3</c:f>
              <c:strCache>
                <c:ptCount val="1"/>
                <c:pt idx="0">
                  <c:v>LT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Div'!$A$4:$A$8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Div'!$C$4:$C$8</c:f>
              <c:numCache>
                <c:formatCode>General</c:formatCode>
                <c:ptCount val="5"/>
                <c:pt idx="0">
                  <c:v>65</c:v>
                </c:pt>
                <c:pt idx="1">
                  <c:v>77</c:v>
                </c:pt>
                <c:pt idx="2">
                  <c:v>74</c:v>
                </c:pt>
                <c:pt idx="3">
                  <c:v>81</c:v>
                </c:pt>
                <c:pt idx="4">
                  <c:v>67</c:v>
                </c:pt>
              </c:numCache>
            </c:numRef>
          </c:val>
        </c:ser>
        <c:ser>
          <c:idx val="2"/>
          <c:order val="2"/>
          <c:tx>
            <c:strRef>
              <c:f>'Freq Trend Top 5 Div'!$D$3</c:f>
              <c:strCache>
                <c:ptCount val="1"/>
                <c:pt idx="0">
                  <c:v>Med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Div'!$A$4:$A$8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Div'!$D$4:$D$8</c:f>
              <c:numCache>
                <c:formatCode>General</c:formatCode>
                <c:ptCount val="5"/>
                <c:pt idx="0">
                  <c:v>254</c:v>
                </c:pt>
                <c:pt idx="1">
                  <c:v>211</c:v>
                </c:pt>
                <c:pt idx="2">
                  <c:v>199</c:v>
                </c:pt>
                <c:pt idx="3">
                  <c:v>216</c:v>
                </c:pt>
                <c:pt idx="4">
                  <c:v>205</c:v>
                </c:pt>
              </c:numCache>
            </c:numRef>
          </c:val>
        </c:ser>
        <c:ser>
          <c:idx val="3"/>
          <c:order val="3"/>
          <c:tx>
            <c:strRef>
              <c:f>'Freq Trend Top 5 Div'!$E$3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Div'!$A$4:$A$8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Div'!$E$4:$E$8</c:f>
              <c:numCache>
                <c:formatCode>General</c:formatCode>
                <c:ptCount val="5"/>
                <c:pt idx="0">
                  <c:v>321</c:v>
                </c:pt>
                <c:pt idx="1">
                  <c:v>288</c:v>
                </c:pt>
                <c:pt idx="2">
                  <c:v>273</c:v>
                </c:pt>
                <c:pt idx="3">
                  <c:v>297</c:v>
                </c:pt>
                <c:pt idx="4">
                  <c:v>272</c:v>
                </c:pt>
              </c:numCache>
            </c:numRef>
          </c:val>
        </c:ser>
        <c:marker val="1"/>
        <c:axId val="67965312"/>
        <c:axId val="67966848"/>
      </c:lineChart>
      <c:catAx>
        <c:axId val="67965312"/>
        <c:scaling>
          <c:orientation val="minMax"/>
        </c:scaling>
        <c:axPos val="b"/>
        <c:numFmt formatCode="General" sourceLinked="1"/>
        <c:tickLblPos val="nextTo"/>
        <c:crossAx val="67966848"/>
        <c:crosses val="autoZero"/>
        <c:auto val="1"/>
        <c:lblAlgn val="ctr"/>
        <c:lblOffset val="100"/>
      </c:catAx>
      <c:valAx>
        <c:axId val="67966848"/>
        <c:scaling>
          <c:orientation val="minMax"/>
        </c:scaling>
        <c:axPos val="l"/>
        <c:majorGridlines/>
        <c:numFmt formatCode="General" sourceLinked="1"/>
        <c:tickLblPos val="nextTo"/>
        <c:crossAx val="6796531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/>
    </c:legend>
    <c:plotVisOnly val="1"/>
  </c:chart>
  <c:spPr>
    <a:solidFill>
      <a:srgbClr val="1F497D">
        <a:lumMod val="20000"/>
        <a:lumOff val="80000"/>
      </a:srgbClr>
    </a:solidFill>
    <a:ln w="28575">
      <a:solidFill>
        <a:schemeClr val="accent1"/>
      </a:solidFill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571741032371027E-2"/>
          <c:y val="0.2088079615048119"/>
          <c:w val="0.70953937007874013"/>
          <c:h val="0.64081765820939396"/>
        </c:manualLayout>
      </c:layout>
      <c:lineChart>
        <c:grouping val="standard"/>
        <c:ser>
          <c:idx val="0"/>
          <c:order val="0"/>
          <c:tx>
            <c:strRef>
              <c:f>'Freq Trend Top 5 Div'!$B$21</c:f>
              <c:strCache>
                <c:ptCount val="1"/>
                <c:pt idx="0">
                  <c:v>Fatal </c:v>
                </c:pt>
              </c:strCache>
            </c:strRef>
          </c:tx>
          <c:marker>
            <c:symbol val="none"/>
          </c:marker>
          <c:cat>
            <c:numRef>
              <c:f>'Freq Trend Top 5 Div'!$A$22:$A$26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Div'!$B$22:$B$26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'Freq Trend Top 5 Div'!$C$21</c:f>
              <c:strCache>
                <c:ptCount val="1"/>
                <c:pt idx="0">
                  <c:v>LT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Div'!$A$22:$A$26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Div'!$C$22:$C$26</c:f>
              <c:numCache>
                <c:formatCode>General</c:formatCode>
                <c:ptCount val="5"/>
                <c:pt idx="0">
                  <c:v>44</c:v>
                </c:pt>
                <c:pt idx="1">
                  <c:v>57</c:v>
                </c:pt>
                <c:pt idx="2">
                  <c:v>51</c:v>
                </c:pt>
                <c:pt idx="3">
                  <c:v>39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'Freq Trend Top 5 Div'!$D$21</c:f>
              <c:strCache>
                <c:ptCount val="1"/>
                <c:pt idx="0">
                  <c:v>Med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Div'!$A$22:$A$26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Div'!$D$22:$D$26</c:f>
              <c:numCache>
                <c:formatCode>General</c:formatCode>
                <c:ptCount val="5"/>
                <c:pt idx="0">
                  <c:v>161</c:v>
                </c:pt>
                <c:pt idx="1">
                  <c:v>213</c:v>
                </c:pt>
                <c:pt idx="2">
                  <c:v>167</c:v>
                </c:pt>
                <c:pt idx="3">
                  <c:v>154</c:v>
                </c:pt>
                <c:pt idx="4">
                  <c:v>145</c:v>
                </c:pt>
              </c:numCache>
            </c:numRef>
          </c:val>
        </c:ser>
        <c:ser>
          <c:idx val="3"/>
          <c:order val="3"/>
          <c:tx>
            <c:strRef>
              <c:f>'Freq Trend Top 5 Div'!$E$21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Div'!$A$22:$A$26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Div'!$E$22:$E$26</c:f>
              <c:numCache>
                <c:formatCode>General</c:formatCode>
                <c:ptCount val="5"/>
                <c:pt idx="0">
                  <c:v>205</c:v>
                </c:pt>
                <c:pt idx="1">
                  <c:v>270</c:v>
                </c:pt>
                <c:pt idx="2">
                  <c:v>218</c:v>
                </c:pt>
                <c:pt idx="3">
                  <c:v>193</c:v>
                </c:pt>
                <c:pt idx="4">
                  <c:v>181</c:v>
                </c:pt>
              </c:numCache>
            </c:numRef>
          </c:val>
        </c:ser>
        <c:marker val="1"/>
        <c:axId val="68036480"/>
        <c:axId val="68038016"/>
      </c:lineChart>
      <c:catAx>
        <c:axId val="68036480"/>
        <c:scaling>
          <c:orientation val="minMax"/>
        </c:scaling>
        <c:axPos val="b"/>
        <c:numFmt formatCode="General" sourceLinked="1"/>
        <c:tickLblPos val="nextTo"/>
        <c:crossAx val="68038016"/>
        <c:crosses val="autoZero"/>
        <c:auto val="1"/>
        <c:lblAlgn val="ctr"/>
        <c:lblOffset val="100"/>
      </c:catAx>
      <c:valAx>
        <c:axId val="68038016"/>
        <c:scaling>
          <c:orientation val="minMax"/>
        </c:scaling>
        <c:axPos val="l"/>
        <c:majorGridlines/>
        <c:numFmt formatCode="General" sourceLinked="1"/>
        <c:tickLblPos val="nextTo"/>
        <c:crossAx val="6803648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/>
    </c:legend>
    <c:plotVisOnly val="1"/>
  </c:chart>
  <c:spPr>
    <a:solidFill>
      <a:srgbClr val="1F497D">
        <a:lumMod val="20000"/>
        <a:lumOff val="80000"/>
      </a:srgbClr>
    </a:solidFill>
    <a:ln w="28575">
      <a:solidFill>
        <a:schemeClr val="accent1"/>
      </a:solidFill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571741032371027E-2"/>
          <c:y val="0.19491907261592373"/>
          <c:w val="0.71369203849519336"/>
          <c:h val="0.65470654709828235"/>
        </c:manualLayout>
      </c:layout>
      <c:lineChart>
        <c:grouping val="standard"/>
        <c:ser>
          <c:idx val="0"/>
          <c:order val="0"/>
          <c:tx>
            <c:strRef>
              <c:f>'Freq Trend Top 5 Div'!$B$35</c:f>
              <c:strCache>
                <c:ptCount val="1"/>
                <c:pt idx="0">
                  <c:v>Fatal</c:v>
                </c:pt>
              </c:strCache>
            </c:strRef>
          </c:tx>
          <c:marker>
            <c:symbol val="none"/>
          </c:marker>
          <c:cat>
            <c:numRef>
              <c:f>'Freq Trend Top 5 Div'!$A$36:$A$40</c:f>
              <c:numCache>
                <c:formatCode>#,##0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Div'!$B$36:$B$40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'Freq Trend Top 5 Div'!$C$35</c:f>
              <c:strCache>
                <c:ptCount val="1"/>
                <c:pt idx="0">
                  <c:v>LT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Div'!$A$36:$A$40</c:f>
              <c:numCache>
                <c:formatCode>#,##0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Div'!$C$36:$C$40</c:f>
              <c:numCache>
                <c:formatCode>#,##0</c:formatCode>
                <c:ptCount val="5"/>
                <c:pt idx="0">
                  <c:v>40</c:v>
                </c:pt>
                <c:pt idx="1">
                  <c:v>47</c:v>
                </c:pt>
                <c:pt idx="2">
                  <c:v>56</c:v>
                </c:pt>
                <c:pt idx="3">
                  <c:v>31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'Freq Trend Top 5 Div'!$D$35</c:f>
              <c:strCache>
                <c:ptCount val="1"/>
                <c:pt idx="0">
                  <c:v>Med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'Freq Trend Top 5 Div'!$A$36:$A$40</c:f>
              <c:numCache>
                <c:formatCode>#,##0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Div'!$D$36:$D$40</c:f>
              <c:numCache>
                <c:formatCode>#,##0</c:formatCode>
                <c:ptCount val="5"/>
                <c:pt idx="0">
                  <c:v>105</c:v>
                </c:pt>
                <c:pt idx="1">
                  <c:v>95</c:v>
                </c:pt>
                <c:pt idx="2">
                  <c:v>96</c:v>
                </c:pt>
                <c:pt idx="3">
                  <c:v>108</c:v>
                </c:pt>
                <c:pt idx="4">
                  <c:v>87</c:v>
                </c:pt>
              </c:numCache>
            </c:numRef>
          </c:val>
        </c:ser>
        <c:ser>
          <c:idx val="3"/>
          <c:order val="3"/>
          <c:tx>
            <c:strRef>
              <c:f>'Freq Trend Top 5 Div'!$E$35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0847331583552254E-2"/>
                  <c:y val="-6.06598133566637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6402887139107609E-2"/>
                  <c:y val="-4.6855861767278822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'Freq Trend Top 5 Div'!$A$36:$A$40</c:f>
              <c:numCache>
                <c:formatCode>#,##0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'Freq Trend Top 5 Div'!$E$36:$E$40</c:f>
              <c:numCache>
                <c:formatCode>#,##0</c:formatCode>
                <c:ptCount val="5"/>
                <c:pt idx="0">
                  <c:v>145</c:v>
                </c:pt>
                <c:pt idx="1">
                  <c:v>142</c:v>
                </c:pt>
                <c:pt idx="2">
                  <c:v>152</c:v>
                </c:pt>
                <c:pt idx="3">
                  <c:v>139</c:v>
                </c:pt>
                <c:pt idx="4">
                  <c:v>132</c:v>
                </c:pt>
              </c:numCache>
            </c:numRef>
          </c:val>
        </c:ser>
        <c:marker val="1"/>
        <c:axId val="68074112"/>
        <c:axId val="68108672"/>
      </c:lineChart>
      <c:catAx>
        <c:axId val="68074112"/>
        <c:scaling>
          <c:orientation val="minMax"/>
        </c:scaling>
        <c:axPos val="b"/>
        <c:numFmt formatCode="#,##0" sourceLinked="1"/>
        <c:tickLblPos val="nextTo"/>
        <c:crossAx val="68108672"/>
        <c:crosses val="autoZero"/>
        <c:auto val="1"/>
        <c:lblAlgn val="ctr"/>
        <c:lblOffset val="100"/>
      </c:catAx>
      <c:valAx>
        <c:axId val="68108672"/>
        <c:scaling>
          <c:orientation val="minMax"/>
        </c:scaling>
        <c:axPos val="l"/>
        <c:majorGridlines/>
        <c:numFmt formatCode="#,##0" sourceLinked="1"/>
        <c:tickLblPos val="nextTo"/>
        <c:crossAx val="68074112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</c:spPr>
    </c:plotArea>
    <c:legend>
      <c:legendPos val="r"/>
      <c:layout/>
    </c:legend>
    <c:plotVisOnly val="1"/>
  </c:chart>
  <c:spPr>
    <a:solidFill>
      <a:srgbClr val="1F497D">
        <a:lumMod val="20000"/>
        <a:lumOff val="80000"/>
      </a:srgbClr>
    </a:solidFill>
    <a:ln w="28575">
      <a:solidFill>
        <a:schemeClr val="accent1"/>
      </a:solidFill>
    </a:ln>
  </c:spPr>
  <c:externalData r:id="rId1"/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0.33488</cdr:x>
      <cdr:y>0.17222</cdr:y>
    </cdr:from>
    <cdr:to>
      <cdr:x>0.79535</cdr:x>
      <cdr:y>0.50556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5920" y="472440"/>
          <a:ext cx="22631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0.25736</cdr:x>
      <cdr:y>0.03611</cdr:y>
    </cdr:from>
    <cdr:to>
      <cdr:x>0.69922</cdr:x>
      <cdr:y>0.16944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4920" y="99060"/>
          <a:ext cx="21717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UW Claim Rate per 100 FTEs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0.25309</cdr:x>
      <cdr:y>0</cdr:y>
    </cdr:from>
    <cdr:to>
      <cdr:x>0.57818</cdr:x>
      <cdr:y>0.10405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9315" y="0"/>
          <a:ext cx="1964455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UW-Wide</a:t>
          </a:r>
          <a:r>
            <a:rPr lang="en-US" sz="1800" dirty="0"/>
            <a:t> </a:t>
          </a:r>
          <a:r>
            <a:rPr lang="en-US" sz="1800" b="1" dirty="0"/>
            <a:t>WC Claims Received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0.17667</cdr:x>
      <cdr:y>0.05</cdr:y>
    </cdr:from>
    <cdr:to>
      <cdr:x>0.78167</cdr:x>
      <cdr:y>0.16667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7720" y="137160"/>
          <a:ext cx="276606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/>
            <a:t>HMC WC CLAIM FREQUENCY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</cdr:x>
      <cdr:y>0.06944</cdr:y>
    </cdr:from>
    <cdr:to>
      <cdr:x>0.73833</cdr:x>
      <cdr:y>0.15278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1560" y="190500"/>
          <a:ext cx="23241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0.21667</cdr:x>
      <cdr:y>0.07222</cdr:y>
    </cdr:from>
    <cdr:to>
      <cdr:x>0.7</cdr:x>
      <cdr:y>0.16389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0600" y="198120"/>
          <a:ext cx="220980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0.20333</cdr:x>
      <cdr:y>0.04444</cdr:y>
    </cdr:from>
    <cdr:to>
      <cdr:x>0.80833</cdr:x>
      <cdr:y>0.16111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9640" y="121920"/>
          <a:ext cx="276606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UWMC WC CLAIM FREQUENCY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0.18167</cdr:x>
      <cdr:y>0.03056</cdr:y>
    </cdr:from>
    <cdr:to>
      <cdr:x>0.78667</cdr:x>
      <cdr:y>0.14722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0580" y="83820"/>
          <a:ext cx="276606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/>
            <a:t>FACILITIES WC CLAIM FREQUENCY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0.185</cdr:x>
      <cdr:y>0.04444</cdr:y>
    </cdr:from>
    <cdr:to>
      <cdr:x>0.79</cdr:x>
      <cdr:y>0.16111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820" y="121920"/>
          <a:ext cx="276606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/>
            <a:t>STUDENT</a:t>
          </a:r>
          <a:r>
            <a:rPr lang="en-US" sz="1600" b="1" baseline="0" dirty="0"/>
            <a:t> LIFE </a:t>
          </a:r>
          <a:r>
            <a:rPr lang="en-US" sz="1600" b="1" dirty="0"/>
            <a:t>WC CLAIM FREQUENCY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3470-ED18-431B-B5EB-EF8C6952A2F0}" type="datetimeFigureOut">
              <a:rPr lang="en-US" smtClean="0"/>
              <a:pPr/>
              <a:t>4/19/2010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0961-CEAD-4023-9CDB-E53D1D6F6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wn@uw.edu" TargetMode="External"/><Relationship Id="rId2" Type="http://schemas.openxmlformats.org/officeDocument/2006/relationships/hyperlink" Target="mailto:sspung@uw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ml@uw.edu" TargetMode="External"/><Relationship Id="rId5" Type="http://schemas.openxmlformats.org/officeDocument/2006/relationships/hyperlink" Target="mailto:lchihara@uw.edu" TargetMode="External"/><Relationship Id="rId4" Type="http://schemas.openxmlformats.org/officeDocument/2006/relationships/hyperlink" Target="mailto:elenaw2@uw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603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 MT" pitchFamily="34" charset="0"/>
              </a:rPr>
              <a:t> UW WORKERS COMPENSATION CLAIMS:  </a:t>
            </a:r>
            <a:r>
              <a:rPr lang="en-US" smtClean="0">
                <a:latin typeface="Gill Sans MT" pitchFamily="34" charset="0"/>
              </a:rPr>
              <a:t>FIVE </a:t>
            </a:r>
            <a:r>
              <a:rPr lang="en-US" smtClean="0">
                <a:latin typeface="Gill Sans MT" pitchFamily="34" charset="0"/>
              </a:rPr>
              <a:t> YEAR </a:t>
            </a:r>
            <a:r>
              <a:rPr lang="en-US" dirty="0" smtClean="0">
                <a:latin typeface="Gill Sans MT" pitchFamily="34" charset="0"/>
              </a:rPr>
              <a:t>CLAIM HISTORY</a:t>
            </a:r>
            <a:br>
              <a:rPr lang="en-US" dirty="0" smtClean="0">
                <a:latin typeface="Gill Sans MT" pitchFamily="34" charset="0"/>
              </a:rPr>
            </a:br>
            <a:r>
              <a:rPr lang="en-US" dirty="0" smtClean="0">
                <a:latin typeface="Gill Sans MT" pitchFamily="34" charset="0"/>
              </a:rPr>
              <a:t>1/1/05 – 12/31/09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University of Washington</a:t>
            </a:r>
          </a:p>
          <a:p>
            <a:r>
              <a:rPr lang="en-US" sz="1800" dirty="0" smtClean="0"/>
              <a:t>Office of Risk Management</a:t>
            </a:r>
          </a:p>
          <a:p>
            <a:r>
              <a:rPr lang="en-US" sz="1800" dirty="0" smtClean="0"/>
              <a:t>Claims Services Program</a:t>
            </a:r>
          </a:p>
          <a:p>
            <a:r>
              <a:rPr lang="en-US" sz="1800" dirty="0" smtClean="0"/>
              <a:t>March 2010</a:t>
            </a:r>
            <a:endParaRPr lang="en-US" sz="1800" dirty="0"/>
          </a:p>
        </p:txBody>
      </p:sp>
      <p:pic>
        <p:nvPicPr>
          <p:cNvPr id="13324" name="Picture 12" descr="C:\Documents and Settings\sspung\Local Settings\Temporary Internet Files\Content.IE5\DE030KZT\MCj0398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1759306" cy="1977847"/>
          </a:xfrm>
          <a:prstGeom prst="rect">
            <a:avLst/>
          </a:prstGeom>
          <a:noFill/>
        </p:spPr>
      </p:pic>
      <p:pic>
        <p:nvPicPr>
          <p:cNvPr id="13329" name="Picture 17" descr="C:\Documents and Settings\sspung\Local Settings\Temporary Internet Files\Content.IE5\AVE3I7OJ\MCj02906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1416867" cy="1798622"/>
          </a:xfrm>
          <a:prstGeom prst="rect">
            <a:avLst/>
          </a:prstGeom>
          <a:noFill/>
        </p:spPr>
      </p:pic>
      <p:pic>
        <p:nvPicPr>
          <p:cNvPr id="13334" name="Picture 22" descr="C:\Documents and Settings\sspung\Local Settings\Temporary Internet Files\Content.IE5\AVE3I7OJ\MCj04041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667000"/>
            <a:ext cx="1825625" cy="1339850"/>
          </a:xfrm>
          <a:prstGeom prst="rect">
            <a:avLst/>
          </a:prstGeom>
          <a:noFill/>
        </p:spPr>
      </p:pic>
      <p:pic>
        <p:nvPicPr>
          <p:cNvPr id="13342" name="Picture 30" descr="C:\Documents and Settings\sspung\Local Settings\Temporary Internet Files\Content.IE5\DE030KZT\MCj019856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419600"/>
            <a:ext cx="2295053" cy="2148689"/>
          </a:xfrm>
          <a:prstGeom prst="rect">
            <a:avLst/>
          </a:prstGeom>
          <a:noFill/>
        </p:spPr>
      </p:pic>
      <p:pic>
        <p:nvPicPr>
          <p:cNvPr id="13346" name="Picture 34" descr="C:\Documents and Settings\sspung\Local Settings\Temporary Internet Files\Content.IE5\DE030KZT\MCPE03265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743200"/>
            <a:ext cx="3091759" cy="2287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UW Claims Frequency by Division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(claims received in last 5 years, open and closed)</a:t>
            </a:r>
            <a:endParaRPr lang="en-US" sz="2000" dirty="0">
              <a:latin typeface="Gill Sans M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447800"/>
          <a:ext cx="7543800" cy="4526828"/>
        </p:xfrm>
        <a:graphic>
          <a:graphicData uri="http://schemas.openxmlformats.org/drawingml/2006/table">
            <a:tbl>
              <a:tblPr/>
              <a:tblGrid>
                <a:gridCol w="1286645"/>
                <a:gridCol w="923155"/>
                <a:gridCol w="1066800"/>
                <a:gridCol w="1524000"/>
                <a:gridCol w="1219200"/>
                <a:gridCol w="1524000"/>
              </a:tblGrid>
              <a:tr h="585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Fatalities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Lost Time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Medical-Only 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# of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of UW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Harborview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of Medicine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Arts &amp;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Oceanography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F&amp;F/Bus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Engineering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UW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HMC Claims Frequency"/>
          <p:cNvGraphicFramePr/>
          <p:nvPr/>
        </p:nvGraphicFramePr>
        <p:xfrm>
          <a:off x="228600" y="9144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495800" y="914400"/>
          <a:ext cx="4495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28600" y="3886200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0" y="3886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UW Claim Frequency by Top Divisions 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UW-Wide Time Loss Days 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</a:rPr>
              <a:t>(days out on open and closed claims each calendar year)</a:t>
            </a:r>
            <a:endParaRPr lang="en-US" sz="1800" dirty="0">
              <a:latin typeface="Gill Sans M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76400" y="1447800"/>
          <a:ext cx="5867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733800"/>
          <a:ext cx="4572000" cy="2918460"/>
        </p:xfrm>
        <a:graphic>
          <a:graphicData uri="http://schemas.openxmlformats.org/drawingml/2006/table">
            <a:tbl>
              <a:tblPr/>
              <a:tblGrid>
                <a:gridCol w="2945027"/>
                <a:gridCol w="1626973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Avg # of TL days per TL claim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Harborview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of Medicine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F&amp;F/Business Services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Oceanography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Engineering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 Health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914400"/>
          <a:ext cx="5321300" cy="2987040"/>
        </p:xfrm>
        <a:graphic>
          <a:graphicData uri="http://schemas.openxmlformats.org/drawingml/2006/table">
            <a:tbl>
              <a:tblPr/>
              <a:tblGrid>
                <a:gridCol w="1816100"/>
                <a:gridCol w="1003300"/>
                <a:gridCol w="965200"/>
                <a:gridCol w="15367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TL Days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EE's                           (per OSHA Reports)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Harborview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of Medicine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F&amp;F/Bus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Oceanography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Engineering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 Health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UW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4048" y="0"/>
            <a:ext cx="741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UW-Wide Time Loss Days by Division 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(closed claims 1/1/04 – 12/31/09)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2514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MT" pitchFamily="34" charset="0"/>
              </a:rPr>
              <a:t>Average Time Loss Days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3886200" cy="2872740"/>
        </p:xfrm>
        <a:graphic>
          <a:graphicData uri="http://schemas.openxmlformats.org/drawingml/2006/table">
            <a:tbl>
              <a:tblPr/>
              <a:tblGrid>
                <a:gridCol w="1992923"/>
                <a:gridCol w="1096108"/>
                <a:gridCol w="797169"/>
              </a:tblGrid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NURSING, GENERAL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3,765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ENVIRONMENTAL SVCS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3,494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SECURITY/FAC SVCS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BURN CENTER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PSYCHIATRY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INTERNAL MEDICINE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ADMIN. SUPPORT SVCS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NUTRITION AND FOOD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REHAB MEDICINE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5,735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19,740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762000"/>
          <a:ext cx="3886199" cy="2872740"/>
        </p:xfrm>
        <a:graphic>
          <a:graphicData uri="http://schemas.openxmlformats.org/drawingml/2006/table">
            <a:tbl>
              <a:tblPr/>
              <a:tblGrid>
                <a:gridCol w="1992923"/>
                <a:gridCol w="1096107"/>
                <a:gridCol w="79716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NURSING, GENERAL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MATERIALS MGMT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CARE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ADMIN. SUPPORT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ENVIRONMENTAL SVCS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SECURITY/FAC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ORTHOPAEDICS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NUTRITION AND FOOD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CONSOLIDATED LAUNDRY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810000"/>
          <a:ext cx="3886200" cy="2872740"/>
        </p:xfrm>
        <a:graphic>
          <a:graphicData uri="http://schemas.openxmlformats.org/drawingml/2006/table">
            <a:tbl>
              <a:tblPr/>
              <a:tblGrid>
                <a:gridCol w="1992923"/>
                <a:gridCol w="1096108"/>
                <a:gridCol w="797169"/>
              </a:tblGrid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PLANT/MAINT ALT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PLANT/CAMPUS OPS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PLANT/CUSTODIAL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 TRANSPORT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PLANT/ENG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PLANT/GROUNDS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PARKING SERVICES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FINAN/ADMIN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PURCHASING/STORES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 MGMT/ADMN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3809999"/>
          <a:ext cx="3886200" cy="2895598"/>
        </p:xfrm>
        <a:graphic>
          <a:graphicData uri="http://schemas.openxmlformats.org/drawingml/2006/table">
            <a:tbl>
              <a:tblPr/>
              <a:tblGrid>
                <a:gridCol w="1992923"/>
                <a:gridCol w="1096108"/>
                <a:gridCol w="797169"/>
              </a:tblGrid>
              <a:tr h="339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RETAIL FOOD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RESIDENCE HALLS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STDNT ACTIV/UNION FAC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HOUSING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ACAD SRVCS &amp; FACILIT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ADMISSIONS &amp; RECORDS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RECREATIONAL SPORTS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CAREER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596" y="152400"/>
            <a:ext cx="769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Time Loss Days by Dept - Top Divisions 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TL Days Five Year Trend for each Division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(days out on open and closed claims each calendar year)</a:t>
            </a:r>
            <a:endParaRPr lang="en-US" sz="2000" dirty="0">
              <a:latin typeface="Gill Sans MT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600200"/>
          <a:ext cx="379476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33400" y="4343400"/>
          <a:ext cx="38481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4343400"/>
          <a:ext cx="3794760" cy="21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724400" y="16002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UW- Wide Time Loss Dollars Paid by Year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(Time Loss paid on open and closed claims each calendar year)</a:t>
            </a:r>
            <a:endParaRPr lang="en-US" sz="2000" dirty="0">
              <a:latin typeface="Gill Sans MT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676400" y="16764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2484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ill Sans MT" pitchFamily="34" charset="0"/>
              </a:rPr>
              <a:t>Time Loss $ Paid by Division </a:t>
            </a:r>
            <a:r>
              <a:rPr lang="en-US" sz="3600" dirty="0" smtClean="0">
                <a:latin typeface="Gill Sans MT" pitchFamily="34" charset="0"/>
              </a:rPr>
              <a:t/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(closed claims 1-1-04 – 12-31-09)</a:t>
            </a:r>
            <a:br>
              <a:rPr lang="en-US" sz="2000" dirty="0" smtClean="0">
                <a:latin typeface="Gill Sans MT" pitchFamily="34" charset="0"/>
              </a:rPr>
            </a:br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20574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ill Sans MT" pitchFamily="34" charset="0"/>
                <a:ea typeface="+mj-ea"/>
                <a:cs typeface="+mj-cs"/>
              </a:rPr>
              <a:t>Average Time Loss $ Paid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838200"/>
          <a:ext cx="5321300" cy="3886204"/>
        </p:xfrm>
        <a:graphic>
          <a:graphicData uri="http://schemas.openxmlformats.org/drawingml/2006/table">
            <a:tbl>
              <a:tblPr/>
              <a:tblGrid>
                <a:gridCol w="1816100"/>
                <a:gridCol w="1003300"/>
                <a:gridCol w="965200"/>
                <a:gridCol w="1536700"/>
              </a:tblGrid>
              <a:tr h="555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TL paid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EEs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OSHA reports)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Harborview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$1,922,141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$1,273,719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$968,585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of Medicine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$74,072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$60,874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Tacoma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$39,418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F&amp;F/Bus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$37,106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Oceanography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$32,776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 Technology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$22,888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$101,326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$4,736,276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91200" y="3200400"/>
          <a:ext cx="2720803" cy="3276602"/>
        </p:xfrm>
        <a:graphic>
          <a:graphicData uri="http://schemas.openxmlformats.org/drawingml/2006/table">
            <a:tbl>
              <a:tblPr/>
              <a:tblGrid>
                <a:gridCol w="1419225"/>
                <a:gridCol w="1301578"/>
              </a:tblGrid>
              <a:tr h="468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 Time Loss $/Claim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Harborview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of Medicine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Sciences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Tacoma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$9,854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F&amp;F/Bus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Oceanography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 Technology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$3,815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09600"/>
          <a:ext cx="4000500" cy="3086100"/>
        </p:xfrm>
        <a:graphic>
          <a:graphicData uri="http://schemas.openxmlformats.org/drawingml/2006/table">
            <a:tbl>
              <a:tblPr/>
              <a:tblGrid>
                <a:gridCol w="2006600"/>
                <a:gridCol w="1079500"/>
                <a:gridCol w="9144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$ Paid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NURSING, GENERAL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$414,271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ENVIRONMENTAL SVCS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$210,197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$112,550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REHAB MEDICINE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$111,671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INTERNAL MEDICINE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$108,253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BURN CENTER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$107,146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SECURITY/FAC SVCS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$104,714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PSYCHIATRY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$89,576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RADIOLOGY/NUCLEAR MED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$72,690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CARE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$59,477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$533,304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$1,923,848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609600"/>
          <a:ext cx="4000500" cy="3086100"/>
        </p:xfrm>
        <a:graphic>
          <a:graphicData uri="http://schemas.openxmlformats.org/drawingml/2006/table">
            <a:tbl>
              <a:tblPr/>
              <a:tblGrid>
                <a:gridCol w="2006600"/>
                <a:gridCol w="10795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$ Paid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CARE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NURSING, GENERAL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177,746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115,888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ADMIN. SUPPORT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108,039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MATERIALS MGMT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89,973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ORTHOPAEDICS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ENVIRONMENTAL SVCS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OB/GYN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47,696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CONSOLIDATED LAUNDRY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SECURITY/FAC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297,259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1,273,719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771900"/>
          <a:ext cx="3962400" cy="3086100"/>
        </p:xfrm>
        <a:graphic>
          <a:graphicData uri="http://schemas.openxmlformats.org/drawingml/2006/table">
            <a:tbl>
              <a:tblPr/>
              <a:tblGrid>
                <a:gridCol w="1987490"/>
                <a:gridCol w="1069219"/>
                <a:gridCol w="905691"/>
              </a:tblGrid>
              <a:tr h="412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$ Paid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PLANT/MAINT ALT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$430,354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PLANT/CAMPUS OPS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$221,665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PLANT/CUSTODIAL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$145,324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 TRANSPORT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$91,959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PLANT/ENG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$31,552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 PLANT/GROUNDS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$16,632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PARKING SERVICES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$10,574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FINAN/ADMIN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$7,633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PURCHASING/STORES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 MGMT/ADMN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$968,585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962400"/>
          <a:ext cx="4000500" cy="2644140"/>
        </p:xfrm>
        <a:graphic>
          <a:graphicData uri="http://schemas.openxmlformats.org/drawingml/2006/table">
            <a:tbl>
              <a:tblPr/>
              <a:tblGrid>
                <a:gridCol w="2006600"/>
                <a:gridCol w="1079500"/>
                <a:gridCol w="914400"/>
              </a:tblGrid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 Department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$ Paid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RETAIL FOOD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$114,528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RESIDENCE HALLS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$40,273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STDNT ACTIV/UNION FAC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$29,803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RECREATIONAL SPORTS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$4,433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$4,307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HOUSING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ACAD SRVCS &amp; FACILIT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ADMISSIONS &amp; RECORDS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CAREER SRVCS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2162" y="0"/>
            <a:ext cx="794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Time Loss $ Paid by Dept - Top Divisions 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Time Loss $ Trend for Top Divisions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1800" dirty="0" smtClean="0">
                <a:latin typeface="Gill Sans MT" pitchFamily="34" charset="0"/>
              </a:rPr>
              <a:t>(Time Loss paid on open and closed claims each calendar year)</a:t>
            </a:r>
            <a:endParaRPr lang="en-US" sz="1800" dirty="0">
              <a:latin typeface="Gill Sans MT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09600" y="1447800"/>
          <a:ext cx="359664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800600" y="1447800"/>
          <a:ext cx="36880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9600" y="4114800"/>
          <a:ext cx="3627120" cy="206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800600" y="4114800"/>
          <a:ext cx="368808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562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Workers Comp Claim Rates by State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 UW Claims by Injury Type </a:t>
            </a:r>
            <a:br>
              <a:rPr lang="en-US" sz="3600" dirty="0" smtClean="0">
                <a:latin typeface="Gill Sans MT" pitchFamily="34" charset="0"/>
              </a:rPr>
            </a:br>
            <a:r>
              <a:rPr lang="en-US" sz="2200" dirty="0" smtClean="0">
                <a:latin typeface="Gill Sans MT" pitchFamily="34" charset="0"/>
              </a:rPr>
              <a:t>( closed claims 1/1/04 – 12/31/09, ranked by TL $ Paid)</a:t>
            </a:r>
            <a:endParaRPr lang="en-US" sz="2200" dirty="0">
              <a:latin typeface="Gill Sans M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524000"/>
          <a:ext cx="8153398" cy="4952995"/>
        </p:xfrm>
        <a:graphic>
          <a:graphicData uri="http://schemas.openxmlformats.org/drawingml/2006/table">
            <a:tbl>
              <a:tblPr/>
              <a:tblGrid>
                <a:gridCol w="1962855"/>
                <a:gridCol w="1084374"/>
                <a:gridCol w="1043195"/>
                <a:gridCol w="1660878"/>
                <a:gridCol w="1249090"/>
                <a:gridCol w="1153006"/>
              </a:tblGrid>
              <a:tr h="668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Injury Type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Loss Paid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 TL Paid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SPRAIN/STRAIN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$2,541,927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SLIP AND FALL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$435,191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$341,686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$269,388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REPETITIVE TRAUMA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$187,715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BRUISE/CONTUSION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$172,275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HERNIA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$107,879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10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SWELLING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INFLAMMATION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$100,731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$93,430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SOFT TISSUE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$85,716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$352,467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$4,688,404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Injury Types:  Medical Centers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3886200"/>
          <a:ext cx="5420678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609600"/>
                <a:gridCol w="711200"/>
                <a:gridCol w="607378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HMC:  Injury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SPRAIN/STRAIN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$1,094,414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SLIP AND FALL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$281,463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$171,286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$109,722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BRUISE/CONTUSION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$51,889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EXPOSURE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$25,569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REPETITIVE TRAUMA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$20,317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DISEASES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$14,177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HERNIA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EPICHONDYLITIS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$51,497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$72,650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$1,917,298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990600"/>
          <a:ext cx="5689600" cy="262128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6096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UWMC:  Injury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SPRAIN/STRAIN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$737,707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$113,969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RPTITV TRAUMA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$109,133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BRUISE/CONTUSION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$71,068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FRACTURE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$50,431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SLIP AND FALL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$37,065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SWELLING/INFLAMMATION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$32,269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UNKNOWN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$29,029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LACERATION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$28,478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SOFT TISSUE INJ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$17,463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$47,105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$1,273,716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18288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UWMC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HMC</a:t>
            </a: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Injury Types:  Facilities and Student Life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219200"/>
          <a:ext cx="56896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38200"/>
                <a:gridCol w="5969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Facilities:  Injury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SPRAIN/STRAIN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$533,463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$89,727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HERNIA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$70,746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$55,626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SLIP AND FALL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$43,632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BRUISE/CONTUSION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$33,959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DISLOCATION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$33,154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SOFT TISSUE INJURY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$28,947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$16,206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AMPUTATION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$10,863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$52,262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$968,585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3962400"/>
          <a:ext cx="56896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6096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Life:  Injury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SPRAIN/STRAIN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BRUISE/CONTUSION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$47,626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SLIP AND FALL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$25,798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SWELLING/INFLAMMATION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$11,871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$8,486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$6,977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$6,763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LACERATION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SOFT TISSUE INJURY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REPETITIVE TRAUMA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$5,962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1905000"/>
            <a:ext cx="1828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Facilities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 Life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2" y="1447800"/>
          <a:ext cx="8229599" cy="4953000"/>
        </p:xfrm>
        <a:graphic>
          <a:graphicData uri="http://schemas.openxmlformats.org/drawingml/2006/table">
            <a:tbl>
              <a:tblPr/>
              <a:tblGrid>
                <a:gridCol w="1981200"/>
                <a:gridCol w="1094509"/>
                <a:gridCol w="1052946"/>
                <a:gridCol w="1676399"/>
                <a:gridCol w="1260763"/>
                <a:gridCol w="1163782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Position Code/Description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 Nurses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$1,398,549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Custodian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$473,411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 Asst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$219,727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 Asst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$172,910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PL/Pipe/Steamfitter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$166,676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$144,582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Occup Therapist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$111,025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 Fin Svcs Specialist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$98,677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Mental Health Specialist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$98,024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$93,629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22,580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$1,762,506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55,052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$4,739,716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Claims by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Position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lang="en-US" sz="2200" dirty="0" smtClean="0">
                <a:latin typeface="Gill Sans MT" pitchFamily="34" charset="0"/>
              </a:rPr>
              <a:t>(closed claims 1/1/04 – 12/31/09, ranked by TL $ Paid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Claims By Position: Medical Centers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9812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UWMC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768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HMC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914400"/>
          <a:ext cx="4915852" cy="2537998"/>
        </p:xfrm>
        <a:graphic>
          <a:graphicData uri="http://schemas.openxmlformats.org/drawingml/2006/table">
            <a:tbl>
              <a:tblPr/>
              <a:tblGrid>
                <a:gridCol w="1361440"/>
                <a:gridCol w="915352"/>
                <a:gridCol w="826452"/>
                <a:gridCol w="485140"/>
                <a:gridCol w="720090"/>
                <a:gridCol w="607378"/>
              </a:tblGrid>
              <a:tr h="43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UWMC: POSITION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 NURSE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$551,465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 ASST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1,854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$138,949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PATIENT SVCS REP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$82,261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CUSTODIAN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1,265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$73,968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 CENT SVC TECH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$55,385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 ASST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$47,774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 ASSISTANT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$43,985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FDA - PROJECT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$37,037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 SERV WORKER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$35,941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PHARMACY TECH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$29,129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2,884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$177,826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$1,273,719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00400" y="3581400"/>
          <a:ext cx="4974588" cy="3019328"/>
        </p:xfrm>
        <a:graphic>
          <a:graphicData uri="http://schemas.openxmlformats.org/drawingml/2006/table">
            <a:tbl>
              <a:tblPr/>
              <a:tblGrid>
                <a:gridCol w="1417002"/>
                <a:gridCol w="915352"/>
                <a:gridCol w="826452"/>
                <a:gridCol w="485140"/>
                <a:gridCol w="688340"/>
                <a:gridCol w="642302"/>
              </a:tblGrid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HMC: POSITION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TL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$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8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 NURSE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$846,988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CUSTODIAN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$197,538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 ASSISTANT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$171,953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MENTAL HEALTH SPEC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$98,024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OCCUP THERAPIST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$88,345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IMAGING TECH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$64,098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 CARE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$45,117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 OPS MAINT SPEC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$44,064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SECURITY OFCR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$37,083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ASST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$33,961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$289,072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$1,916,244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Claims By Position:  Facilities and Student Life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828800"/>
            <a:ext cx="198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Facilities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 Life</a:t>
            </a:r>
            <a:endParaRPr lang="en-US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066800"/>
          <a:ext cx="5156200" cy="2560320"/>
        </p:xfrm>
        <a:graphic>
          <a:graphicData uri="http://schemas.openxmlformats.org/drawingml/2006/table">
            <a:tbl>
              <a:tblPr/>
              <a:tblGrid>
                <a:gridCol w="1358900"/>
                <a:gridCol w="914400"/>
                <a:gridCol w="825500"/>
                <a:gridCol w="495300"/>
                <a:gridCol w="711200"/>
                <a:gridCol w="8509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FACILITIES: POSITION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PL/PIPE/ STEAMFTTR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$166,676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CUSTODIAN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$131,157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PAINTER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$106,900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ELEVATOR MECHANIC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$92,539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TRUCK DRIVER 2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$82,753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MAINT MECHANIC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$62,139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ELECTRICIAN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ROOFER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$36,768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SHEET MTL MECH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$36,179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INSULATION WORKER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$33,760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$164,087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$968,585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0" y="4038600"/>
          <a:ext cx="5156200" cy="1981198"/>
        </p:xfrm>
        <a:graphic>
          <a:graphicData uri="http://schemas.openxmlformats.org/drawingml/2006/table">
            <a:tbl>
              <a:tblPr/>
              <a:tblGrid>
                <a:gridCol w="1358900"/>
                <a:gridCol w="914400"/>
                <a:gridCol w="825500"/>
                <a:gridCol w="495300"/>
                <a:gridCol w="711200"/>
                <a:gridCol w="850900"/>
              </a:tblGrid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LIFE: POSITION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 SERVICES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$101,776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CUSTODIAN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$68,371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$14,081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MGR PROGRAM OPS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$10,656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1" y="1371600"/>
          <a:ext cx="8381999" cy="5105402"/>
        </p:xfrm>
        <a:graphic>
          <a:graphicData uri="http://schemas.openxmlformats.org/drawingml/2006/table">
            <a:tbl>
              <a:tblPr/>
              <a:tblGrid>
                <a:gridCol w="2017889"/>
                <a:gridCol w="1114778"/>
                <a:gridCol w="1072443"/>
                <a:gridCol w="1707445"/>
                <a:gridCol w="1284111"/>
                <a:gridCol w="1185333"/>
              </a:tblGrid>
              <a:tr h="61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Diagnosis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BACK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$777,884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SHOULDER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$421,689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PAIN, LWR. BACK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$439,648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HAND/WRIST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$377,160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1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STRAIN/SPRAIN, LEG/KNEE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$278,266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CONTUSION/BRUISE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$242,395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CARPAL TUNNEL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$239,110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CERVICAL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$148,609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ANKLE/FOOT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$136,440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MULTIPLE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$128,516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$1,549,999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2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$4,739,716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Claims by Diagnosis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lang="en-US" sz="2200" dirty="0" smtClean="0">
                <a:latin typeface="Gill Sans MT" pitchFamily="34" charset="0"/>
              </a:rPr>
              <a:t> (closed claims 1/1/04 – 12/31/09, ranked by TL $ Paid)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Top Diagnoses:  Medical Centers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066800"/>
          <a:ext cx="5130800" cy="2560320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825500"/>
                <a:gridCol w="495300"/>
                <a:gridCol w="673100"/>
                <a:gridCol w="622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UWMC:  Diagnosis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BACK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$365,657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SHOULDER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$140,022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CARPAL TUNNEL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2,219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$123,844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LUMBAGO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$87,207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CONTUSION/BRUISE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$82,083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$43,496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TENDONITIS, BURSITIS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$43,309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HAND/WRIST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$39,497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FRACTURE, ARM/WRIST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$35,329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ANKLE /FOOT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$22,692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$284,796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$1,267,830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886200"/>
          <a:ext cx="5130800" cy="2560320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825500"/>
                <a:gridCol w="495300"/>
                <a:gridCol w="673100"/>
                <a:gridCol w="622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HMC:  Diagnosis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LUMBAR STRAIN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$276,687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HAND/WRIST STRAIN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LUMBAGO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1,936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$172,870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SPRAIN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$168,203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SPRAIN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1,388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$130,626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NECK SPRAIN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$107,852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ANKLE/FOOT/TOE SPRAIN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$99,221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FX ARM/WRIST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$78,668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EPICHONDYLITIS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$57,319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CONTUSION/BRUISE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$53,368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8,990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$580,243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19,740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$1,923,848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18288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UWMC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HMC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Top Diagnoses:  Facilities and Student Life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5130800" cy="2560320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825500"/>
                <a:gridCol w="495300"/>
                <a:gridCol w="673100"/>
                <a:gridCol w="622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Facilities:   Diagnosis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LUMBAGO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$164,950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SHOULDER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$118,789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WRIST /HAND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$117,330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LUMBAR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$80,599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CONTUSION/BRUISE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$74,812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MULTIPLE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$62,546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KNEE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$46,397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FRACTURE, LEG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$42,085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DISLOCATION, SHOULDER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$28,897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SLIP FALL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$22,749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$206,516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$965,669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1676400"/>
            <a:ext cx="198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Facilities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95800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 Life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29000" y="3733800"/>
          <a:ext cx="5130800" cy="2552700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825500"/>
                <a:gridCol w="495300"/>
                <a:gridCol w="673100"/>
                <a:gridCol w="622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Life:   Diagnosis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TENDONITIS, BURSITIS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$51,434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ARM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LUMBAR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$19,010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FRACTURE, HIP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$17,334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STRAIN, SHOULDER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$15,806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PAIN, LWR. BACK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FX FINGER/HAND/WRIST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CONTUSION/BRUISE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LACERATION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SPRAIN, HAND/WRIST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$47,263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1447800"/>
          <a:ext cx="8153401" cy="4952996"/>
        </p:xfrm>
        <a:graphic>
          <a:graphicData uri="http://schemas.openxmlformats.org/drawingml/2006/table">
            <a:tbl>
              <a:tblPr/>
              <a:tblGrid>
                <a:gridCol w="1962856"/>
                <a:gridCol w="1084375"/>
                <a:gridCol w="1043197"/>
                <a:gridCol w="1660877"/>
                <a:gridCol w="1249090"/>
                <a:gridCol w="1153006"/>
              </a:tblGrid>
              <a:tr h="603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Body Part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1,413,700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649,511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WRIST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483,132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458,557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210,403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ELBOW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168,592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FINGER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113,922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720,913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4,739,716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Claims by Body Part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200" dirty="0" smtClean="0">
                <a:latin typeface="Gill Sans MT" pitchFamily="34" charset="0"/>
              </a:rPr>
              <a:t>(closed claims 1/1/04 – 12/31/09, ranked by TL $ Paid)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Nation-wide Occupational Injury/Disease Rates per 100 FTEs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36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Claims by Body Part:  Medical Centers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990600"/>
          <a:ext cx="55753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4953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UWMC:  Body Part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3,798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$499,432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2,448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$243,569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$133,754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$93,953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ELBOW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$73,917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$38,128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$37,458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THUMB(S)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$34,239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FINGER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$17,238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$58,402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$1,265,992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3810000"/>
          <a:ext cx="55753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4953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HMC:  Body Part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$527,840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$287,803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$184,504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$147,612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$142,691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$113,107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MULTIPLE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$73,003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ELBOW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$59,742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FINGER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$55,149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FOREARM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$54,675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$271,172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$1,917,298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18288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UWMC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8006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HMC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Claims by Body Part:  </a:t>
            </a:r>
          </a:p>
          <a:p>
            <a:pPr algn="ctr"/>
            <a:r>
              <a:rPr lang="en-US" sz="3600" dirty="0" smtClean="0">
                <a:latin typeface="Gill Sans MT" pitchFamily="34" charset="0"/>
              </a:rPr>
              <a:t>Facilities and Student Life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295400"/>
          <a:ext cx="55753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4953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Facilities:  Body Part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$314,340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$192,489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$148,395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$86,038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MULTIPLE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$66,105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LEG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$42,085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FINGER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$23,193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ELBOW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$15,158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$12,631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$51,304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$968,364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4038600"/>
          <a:ext cx="5575300" cy="2560320"/>
        </p:xfrm>
        <a:graphic>
          <a:graphicData uri="http://schemas.openxmlformats.org/drawingml/2006/table">
            <a:tbl>
              <a:tblPr/>
              <a:tblGrid>
                <a:gridCol w="1689100"/>
                <a:gridCol w="977900"/>
                <a:gridCol w="825500"/>
                <a:gridCol w="495300"/>
                <a:gridCol w="711200"/>
                <a:gridCol w="876300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Life:  Body Part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MO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TL claims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 $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WRIST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$55,015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$30,378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ARM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SHOULDER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$18,472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HIP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$17,334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KNEE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$16,925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MULTIPLE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$9,298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FINGER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$5,718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ARM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$14,339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$203,371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1981200"/>
            <a:ext cx="198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Facilities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 Life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10707" cy="10955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Safety is Job #1!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>
                <a:latin typeface="Gill Sans MT" pitchFamily="34" charset="0"/>
              </a:rPr>
              <a:t>Avoiding worker injuries protects our employees, reduces insurance costs, and increases UW productivity. </a:t>
            </a:r>
          </a:p>
          <a:p>
            <a:r>
              <a:rPr lang="en-US" sz="2600" dirty="0" smtClean="0">
                <a:latin typeface="Gill Sans MT" pitchFamily="34" charset="0"/>
              </a:rPr>
              <a:t>Partnership with EH&amp;S on data and safety issues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Sharing of Workers Comp data real-time</a:t>
            </a:r>
          </a:p>
          <a:p>
            <a:pPr lvl="2"/>
            <a:r>
              <a:rPr lang="en-US" sz="2600" dirty="0" smtClean="0">
                <a:latin typeface="Gill Sans MT" pitchFamily="34" charset="0"/>
              </a:rPr>
              <a:t>To ensure incident reports are complete</a:t>
            </a:r>
          </a:p>
          <a:p>
            <a:pPr lvl="2"/>
            <a:r>
              <a:rPr lang="en-US" sz="2600" dirty="0" smtClean="0">
                <a:latin typeface="Gill Sans MT" pitchFamily="34" charset="0"/>
              </a:rPr>
              <a:t>To ensure OSHA reporting is accurate</a:t>
            </a:r>
          </a:p>
          <a:p>
            <a:pPr lvl="2"/>
            <a:r>
              <a:rPr lang="en-US" sz="2600" dirty="0" smtClean="0">
                <a:latin typeface="Gill Sans MT" pitchFamily="34" charset="0"/>
              </a:rPr>
              <a:t>To share trends on safety issues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Triage discussions on unusual or severe incidents so UW responds appropriately and as a team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Initiatives to address trends – i.e., ergonomics, lifting, etc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Documents and Settings\sspung\Local Settings\Temporary Internet Files\Content.IE5\GCZHEWPS\MCj0286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843087" cy="1408274"/>
          </a:xfrm>
          <a:prstGeom prst="rect">
            <a:avLst/>
          </a:prstGeom>
          <a:noFill/>
        </p:spPr>
      </p:pic>
      <p:pic>
        <p:nvPicPr>
          <p:cNvPr id="1027" name="Picture 3" descr="C:\Documents and Settings\sspung\Local Settings\Temporary Internet Files\Content.IE5\DE030KZT\MCj02805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00200" cy="146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Key to Controlling Costs:  Return-to-Work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Gill Sans MT" pitchFamily="34" charset="0"/>
              </a:rPr>
              <a:t>Benefits to UW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Lower L&amp;I premium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Allows retention of employee’s skill and experience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Keeps productivity loss to a minimum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Reduces costs of training new employee or temps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Creates opportunity to complete work usually left undone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May reduce risk of re-injury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Gill Sans MT" pitchFamily="34" charset="0"/>
              </a:rPr>
              <a:t>Benefits to the Injured Worker: 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Keeps the employee active and speeds medical recovery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Shifts focus from “dis-ability” to ability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May reduce the risk of re-injury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Provides a sense of job security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Allows employee to maintain contact with co-workers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Shows you value your employee and his/her contributions to UW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24600"/>
            <a:ext cx="5334000" cy="365125"/>
          </a:xfrm>
        </p:spPr>
        <p:txBody>
          <a:bodyPr/>
          <a:lstStyle/>
          <a:p>
            <a:r>
              <a:rPr lang="en-US" dirty="0" smtClean="0"/>
              <a:t>Source:  "Employer's Return-To-Work Guide", WA Department of Labor and Industries, Workers' Compensation Services</a:t>
            </a:r>
            <a:endParaRPr lang="en-US" dirty="0"/>
          </a:p>
        </p:txBody>
      </p:sp>
      <p:pic>
        <p:nvPicPr>
          <p:cNvPr id="40969" name="Picture 9" descr="C:\Documents and Settings\sspung\Local Settings\Temporary Internet Files\Content.IE5\GCZHEWPS\MCj044062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1289050" cy="128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UW’s Return to Work Program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Risk Management serves as UW’s required return-to-work coordinators (RCW 41.06.490)</a:t>
            </a:r>
          </a:p>
          <a:p>
            <a:r>
              <a:rPr lang="en-US" sz="2000" dirty="0" smtClean="0">
                <a:latin typeface="Gill Sans MT" pitchFamily="34" charset="0"/>
              </a:rPr>
              <a:t>Requires strong teamwork with L&amp;I, HR, Supervisor/Department, Physician</a:t>
            </a:r>
          </a:p>
          <a:p>
            <a:r>
              <a:rPr lang="en-US" sz="2000" dirty="0" smtClean="0">
                <a:latin typeface="Gill Sans MT" pitchFamily="34" charset="0"/>
              </a:rPr>
              <a:t>Focus is on </a:t>
            </a:r>
            <a:r>
              <a:rPr lang="en-US" sz="2000" u="sng" dirty="0" smtClean="0">
                <a:latin typeface="Gill Sans MT" pitchFamily="34" charset="0"/>
              </a:rPr>
              <a:t>early, supportive communication </a:t>
            </a:r>
            <a:r>
              <a:rPr lang="en-US" sz="2000" dirty="0" smtClean="0">
                <a:latin typeface="Gill Sans MT" pitchFamily="34" charset="0"/>
              </a:rPr>
              <a:t>with injured worker on opportunities to stay at work within restrictions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Return to Work Options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Modify current work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Part time work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Alternative work (temporary)</a:t>
            </a:r>
          </a:p>
          <a:p>
            <a:pPr lvl="1"/>
            <a:r>
              <a:rPr lang="en-US" sz="2000" dirty="0" smtClean="0">
                <a:latin typeface="Gill Sans MT" pitchFamily="34" charset="0"/>
              </a:rPr>
              <a:t>Alternative work (permanent)</a:t>
            </a:r>
          </a:p>
          <a:p>
            <a:r>
              <a:rPr lang="en-US" sz="2000" dirty="0" smtClean="0">
                <a:latin typeface="Gill Sans MT" pitchFamily="34" charset="0"/>
              </a:rPr>
              <a:t>Light duty job descriptions should be developed and readily available for positions with claim frequency</a:t>
            </a:r>
          </a:p>
          <a:p>
            <a:r>
              <a:rPr lang="en-US" sz="2000" dirty="0" smtClean="0">
                <a:latin typeface="Gill Sans MT" pitchFamily="34" charset="0"/>
              </a:rPr>
              <a:t>“We don’t have light duty” is rarely acceptable</a:t>
            </a:r>
            <a:endParaRPr lang="en-US" sz="2000" dirty="0">
              <a:latin typeface="Gill Sans MT" pitchFamily="34" charset="0"/>
            </a:endParaRPr>
          </a:p>
        </p:txBody>
      </p:sp>
      <p:pic>
        <p:nvPicPr>
          <p:cNvPr id="41999" name="Picture 15" descr="C:\Documents and Settings\sspung\Local Settings\Temporary Internet Files\Content.IE5\ABX149UI\MCj03984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359713" cy="209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Contact Us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Shari Spung, Director, Claims Services Program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	(</a:t>
            </a:r>
            <a:r>
              <a:rPr lang="en-US" sz="2400" dirty="0" smtClean="0">
                <a:latin typeface="Gill Sans MT" pitchFamily="34" charset="0"/>
                <a:hlinkClick r:id="rId2"/>
              </a:rPr>
              <a:t>sspung@uw.edu</a:t>
            </a:r>
            <a:r>
              <a:rPr lang="en-US" sz="2400" dirty="0" smtClean="0">
                <a:latin typeface="Gill Sans MT" pitchFamily="34" charset="0"/>
              </a:rPr>
              <a:t>, 206 616 3455)</a:t>
            </a:r>
          </a:p>
          <a:p>
            <a:r>
              <a:rPr lang="en-US" sz="2400" dirty="0" smtClean="0">
                <a:latin typeface="Gill Sans MT" pitchFamily="34" charset="0"/>
              </a:rPr>
              <a:t>Wendy Winslow-Nason, Sr. Claims Specialist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	(</a:t>
            </a:r>
            <a:r>
              <a:rPr lang="en-US" sz="2400" dirty="0" smtClean="0">
                <a:latin typeface="Gill Sans MT" pitchFamily="34" charset="0"/>
                <a:hlinkClick r:id="rId3"/>
              </a:rPr>
              <a:t>wendywn@uw.edu</a:t>
            </a:r>
            <a:r>
              <a:rPr lang="en-US" sz="2400" dirty="0" smtClean="0">
                <a:latin typeface="Gill Sans MT" pitchFamily="34" charset="0"/>
              </a:rPr>
              <a:t>, 206 616 7510)</a:t>
            </a:r>
          </a:p>
          <a:p>
            <a:r>
              <a:rPr lang="en-US" sz="2400" dirty="0" smtClean="0">
                <a:latin typeface="Gill Sans MT" pitchFamily="34" charset="0"/>
              </a:rPr>
              <a:t>Elena Williams, Claims Specialist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	(</a:t>
            </a:r>
            <a:r>
              <a:rPr lang="en-US" sz="2400" dirty="0" smtClean="0">
                <a:latin typeface="Gill Sans MT" pitchFamily="34" charset="0"/>
                <a:hlinkClick r:id="rId4"/>
              </a:rPr>
              <a:t>elenaw2@uw.edu</a:t>
            </a:r>
            <a:r>
              <a:rPr lang="en-US" sz="2400" dirty="0" smtClean="0">
                <a:latin typeface="Gill Sans MT" pitchFamily="34" charset="0"/>
              </a:rPr>
              <a:t>, 206 616 3329)</a:t>
            </a:r>
          </a:p>
          <a:p>
            <a:r>
              <a:rPr lang="en-US" sz="2400" dirty="0" smtClean="0">
                <a:latin typeface="Gill Sans MT" pitchFamily="34" charset="0"/>
              </a:rPr>
              <a:t>Linda Chihara, Program Coordinator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	(</a:t>
            </a:r>
            <a:r>
              <a:rPr lang="en-US" sz="2400" dirty="0" smtClean="0">
                <a:latin typeface="Gill Sans MT" pitchFamily="34" charset="0"/>
                <a:hlinkClick r:id="rId5"/>
              </a:rPr>
              <a:t>lchihara@uw.edu</a:t>
            </a:r>
            <a:r>
              <a:rPr lang="en-US" sz="2400" dirty="0" smtClean="0">
                <a:latin typeface="Gill Sans MT" pitchFamily="34" charset="0"/>
              </a:rPr>
              <a:t>, 206 543 0183)</a:t>
            </a:r>
          </a:p>
          <a:p>
            <a:r>
              <a:rPr lang="en-US" sz="2400" dirty="0" smtClean="0">
                <a:latin typeface="Gill Sans MT" pitchFamily="34" charset="0"/>
              </a:rPr>
              <a:t>Felicia Carnes, Program Coordinator 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	(</a:t>
            </a:r>
            <a:r>
              <a:rPr lang="en-US" sz="2400" dirty="0" smtClean="0">
                <a:latin typeface="Gill Sans MT" pitchFamily="34" charset="0"/>
                <a:hlinkClick r:id="rId6"/>
              </a:rPr>
              <a:t>fml@uw.edu</a:t>
            </a:r>
            <a:r>
              <a:rPr lang="en-US" sz="2400" dirty="0" smtClean="0">
                <a:latin typeface="Gill Sans MT" pitchFamily="34" charset="0"/>
              </a:rPr>
              <a:t>, 206 543 3657)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29600" cy="4876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Nation-wide Incidents Rates for Sectors of State Government 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Nationwide State Government Claims as a % of Total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257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itchFamily="34" charset="0"/>
              </a:rPr>
              <a:t>Nation-wide Claims:  High Claim Rates at State Hospitals</a:t>
            </a:r>
            <a:endParaRPr lang="en-US" sz="36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Claim Rates – State Fund vs UW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676400" y="838200"/>
          <a:ext cx="5791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676400" y="3657600"/>
          <a:ext cx="5791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ill Sans MT" pitchFamily="34" charset="0"/>
              </a:rPr>
              <a:t>L&amp;I Insurance Information </a:t>
            </a:r>
            <a:endParaRPr lang="en-US" sz="3600" dirty="0">
              <a:latin typeface="Gill Sans MT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800600" y="11430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438400" y="40386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28600" y="11430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ill Sans MT" pitchFamily="34" charset="0"/>
              </a:rPr>
              <a:t>UW Claim Frequency </a:t>
            </a:r>
            <a:r>
              <a:rPr lang="en-US" dirty="0" smtClean="0">
                <a:latin typeface="Gill Sans MT" pitchFamily="34" charset="0"/>
              </a:rPr>
              <a:t/>
            </a:r>
            <a:br>
              <a:rPr lang="en-US" dirty="0" smtClean="0">
                <a:latin typeface="Gill Sans MT" pitchFamily="34" charset="0"/>
              </a:rPr>
            </a:br>
            <a:r>
              <a:rPr lang="en-US" sz="2200" dirty="0" smtClean="0">
                <a:latin typeface="Gill Sans MT" pitchFamily="34" charset="0"/>
              </a:rPr>
              <a:t>(claims received in last 5 years, open and closed)</a:t>
            </a:r>
            <a:endParaRPr lang="en-US" sz="2200" dirty="0">
              <a:latin typeface="Gill Sans MT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43200" y="1371600"/>
          <a:ext cx="3581400" cy="1676402"/>
        </p:xfrm>
        <a:graphic>
          <a:graphicData uri="http://schemas.openxmlformats.org/drawingml/2006/table">
            <a:tbl>
              <a:tblPr/>
              <a:tblGrid>
                <a:gridCol w="1056513"/>
                <a:gridCol w="1253490"/>
                <a:gridCol w="1271397"/>
              </a:tblGrid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Lost Time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Med Only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year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447800" y="3352800"/>
          <a:ext cx="6400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4043</Words>
  <Application>Microsoft Office PowerPoint</Application>
  <PresentationFormat>On-screen Show (4:3)</PresentationFormat>
  <Paragraphs>2240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UW WORKERS COMPENSATION CLAIMS:  FIVE  YEAR CLAIM HISTORY 1/1/05 – 12/31/09</vt:lpstr>
      <vt:lpstr>Slide 2</vt:lpstr>
      <vt:lpstr>Slide 3</vt:lpstr>
      <vt:lpstr>Slide 4</vt:lpstr>
      <vt:lpstr>Slide 5</vt:lpstr>
      <vt:lpstr>Slide 6</vt:lpstr>
      <vt:lpstr>Claim Rates – State Fund vs UW</vt:lpstr>
      <vt:lpstr>L&amp;I Insurance Information </vt:lpstr>
      <vt:lpstr>UW Claim Frequency  (claims received in last 5 years, open and closed)</vt:lpstr>
      <vt:lpstr>UW Claims Frequency by Division (claims received in last 5 years, open and closed)</vt:lpstr>
      <vt:lpstr>Slide 11</vt:lpstr>
      <vt:lpstr>UW-Wide Time Loss Days  (days out on open and closed claims each calendar year)</vt:lpstr>
      <vt:lpstr>Slide 13</vt:lpstr>
      <vt:lpstr>Slide 14</vt:lpstr>
      <vt:lpstr>TL Days Five Year Trend for each Division (days out on open and closed claims each calendar year)</vt:lpstr>
      <vt:lpstr>UW- Wide Time Loss Dollars Paid by Year (Time Loss paid on open and closed claims each calendar year)</vt:lpstr>
      <vt:lpstr>Time Loss $ Paid by Division  (closed claims 1-1-04 – 12-31-09) </vt:lpstr>
      <vt:lpstr>Slide 18</vt:lpstr>
      <vt:lpstr>Time Loss $ Trend for Top Divisions (Time Loss paid on open and closed claims each calendar year)</vt:lpstr>
      <vt:lpstr> UW Claims by Injury Type  ( closed claims 1/1/04 – 12/31/09, ranked by TL $ Paid)</vt:lpstr>
      <vt:lpstr>Injury Types:  Medical Centers</vt:lpstr>
      <vt:lpstr>Injury Types:  Facilities and Student Life</vt:lpstr>
      <vt:lpstr>Slide 23</vt:lpstr>
      <vt:lpstr>Claims By Position: Medical Centers</vt:lpstr>
      <vt:lpstr>Claims By Position:  Facilities and Student Life</vt:lpstr>
      <vt:lpstr>Slide 26</vt:lpstr>
      <vt:lpstr>Top Diagnoses:  Medical Centers</vt:lpstr>
      <vt:lpstr>Top Diagnoses:  Facilities and Student Life</vt:lpstr>
      <vt:lpstr>Slide 29</vt:lpstr>
      <vt:lpstr>Slide 30</vt:lpstr>
      <vt:lpstr>Slide 31</vt:lpstr>
      <vt:lpstr>Safety is Job #1!</vt:lpstr>
      <vt:lpstr>Key to Controlling Costs:  Return-to-Work</vt:lpstr>
      <vt:lpstr>UW’s Return to Work Program</vt:lpstr>
      <vt:lpstr>Contact Us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WORKERS COMPENSATION CLAIMS:  FIVE YEAR HISTORY</dc:title>
  <dc:creator>sspung</dc:creator>
  <cp:lastModifiedBy>sspung</cp:lastModifiedBy>
  <cp:revision>117</cp:revision>
  <dcterms:created xsi:type="dcterms:W3CDTF">2010-02-03T21:48:53Z</dcterms:created>
  <dcterms:modified xsi:type="dcterms:W3CDTF">2010-04-19T18:30:52Z</dcterms:modified>
</cp:coreProperties>
</file>